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966" r:id="rId2"/>
    <p:sldId id="1029" r:id="rId3"/>
    <p:sldId id="257" r:id="rId4"/>
    <p:sldId id="1036" r:id="rId5"/>
    <p:sldId id="1037" r:id="rId6"/>
    <p:sldId id="1039" r:id="rId7"/>
    <p:sldId id="263" r:id="rId8"/>
    <p:sldId id="265" r:id="rId9"/>
    <p:sldId id="1032" r:id="rId10"/>
    <p:sldId id="267" r:id="rId11"/>
    <p:sldId id="1040" r:id="rId12"/>
    <p:sldId id="1041" r:id="rId13"/>
    <p:sldId id="1042" r:id="rId14"/>
    <p:sldId id="1043" r:id="rId15"/>
    <p:sldId id="1044" r:id="rId16"/>
    <p:sldId id="1045" r:id="rId17"/>
    <p:sldId id="1046" r:id="rId18"/>
    <p:sldId id="1035" r:id="rId19"/>
  </p:sldIdLst>
  <p:sldSz cx="9144000" cy="6858000" type="screen4x3"/>
  <p:notesSz cx="10234613" cy="7099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79" autoAdjust="0"/>
    <p:restoredTop sz="96065" autoAdjust="0"/>
  </p:normalViewPr>
  <p:slideViewPr>
    <p:cSldViewPr snapToGrid="0">
      <p:cViewPr varScale="1">
        <p:scale>
          <a:sx n="123" d="100"/>
          <a:sy n="123" d="100"/>
        </p:scale>
        <p:origin x="3360" y="101"/>
      </p:cViewPr>
      <p:guideLst/>
    </p:cSldViewPr>
  </p:slideViewPr>
  <p:notesTextViewPr>
    <p:cViewPr>
      <p:scale>
        <a:sx n="66" d="100"/>
        <a:sy n="66" d="100"/>
      </p:scale>
      <p:origin x="0" y="0"/>
    </p:cViewPr>
  </p:notesTextViewPr>
  <p:sorterViewPr>
    <p:cViewPr varScale="1">
      <p:scale>
        <a:sx n="1" d="1"/>
        <a:sy n="1" d="1"/>
      </p:scale>
      <p:origin x="0" y="-11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0"/>
            <a:ext cx="4434998" cy="356198"/>
          </a:xfrm>
          <a:prstGeom prst="rect">
            <a:avLst/>
          </a:prstGeom>
        </p:spPr>
        <p:txBody>
          <a:bodyPr vert="horz" lIns="99048" tIns="49524" rIns="99048" bIns="49524" rtlCol="0"/>
          <a:lstStyle>
            <a:lvl1pPr algn="l">
              <a:defRPr sz="1300"/>
            </a:lvl1pPr>
          </a:lstStyle>
          <a:p>
            <a:endParaRPr lang="zh-CN" altLang="en-US"/>
          </a:p>
        </p:txBody>
      </p:sp>
      <p:sp>
        <p:nvSpPr>
          <p:cNvPr id="3" name="日期占位符 2"/>
          <p:cNvSpPr>
            <a:spLocks noGrp="1"/>
          </p:cNvSpPr>
          <p:nvPr>
            <p:ph type="dt" idx="1"/>
          </p:nvPr>
        </p:nvSpPr>
        <p:spPr>
          <a:xfrm>
            <a:off x="5797247" y="0"/>
            <a:ext cx="4434998" cy="356198"/>
          </a:xfrm>
          <a:prstGeom prst="rect">
            <a:avLst/>
          </a:prstGeom>
        </p:spPr>
        <p:txBody>
          <a:bodyPr vert="horz" lIns="99048" tIns="49524" rIns="99048" bIns="49524" rtlCol="0"/>
          <a:lstStyle>
            <a:lvl1pPr algn="r">
              <a:defRPr sz="1300"/>
            </a:lvl1pPr>
          </a:lstStyle>
          <a:p>
            <a:fld id="{C752385C-134D-4EB4-9081-DC9BAF74A655}" type="datetimeFigureOut">
              <a:rPr lang="zh-CN" altLang="en-US" smtClean="0"/>
              <a:t>2025/11/03</a:t>
            </a:fld>
            <a:endParaRPr lang="zh-CN" altLang="en-US"/>
          </a:p>
        </p:txBody>
      </p:sp>
      <p:sp>
        <p:nvSpPr>
          <p:cNvPr id="4" name="幻灯片图像占位符 3"/>
          <p:cNvSpPr>
            <a:spLocks noGrp="1" noRot="1" noChangeAspect="1"/>
          </p:cNvSpPr>
          <p:nvPr>
            <p:ph type="sldImg" idx="2"/>
          </p:nvPr>
        </p:nvSpPr>
        <p:spPr>
          <a:xfrm>
            <a:off x="3519488" y="887413"/>
            <a:ext cx="3195637" cy="2395537"/>
          </a:xfrm>
          <a:prstGeom prst="rect">
            <a:avLst/>
          </a:prstGeom>
          <a:noFill/>
          <a:ln w="12700">
            <a:solidFill>
              <a:prstClr val="black"/>
            </a:solidFill>
          </a:ln>
        </p:spPr>
        <p:txBody>
          <a:bodyPr vert="horz" lIns="99048" tIns="49524" rIns="99048" bIns="49524" rtlCol="0" anchor="ctr"/>
          <a:lstStyle/>
          <a:p>
            <a:endParaRPr lang="zh-CN" altLang="en-US"/>
          </a:p>
        </p:txBody>
      </p:sp>
      <p:sp>
        <p:nvSpPr>
          <p:cNvPr id="5" name="备注占位符 4"/>
          <p:cNvSpPr>
            <a:spLocks noGrp="1"/>
          </p:cNvSpPr>
          <p:nvPr>
            <p:ph type="body" sz="quarter" idx="3"/>
          </p:nvPr>
        </p:nvSpPr>
        <p:spPr>
          <a:xfrm>
            <a:off x="1023462" y="3416538"/>
            <a:ext cx="8187690" cy="2795349"/>
          </a:xfrm>
          <a:prstGeom prst="rect">
            <a:avLst/>
          </a:prstGeom>
        </p:spPr>
        <p:txBody>
          <a:bodyPr vert="horz" lIns="99048" tIns="49524" rIns="99048" bIns="49524"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1" y="6743104"/>
            <a:ext cx="4434998" cy="356197"/>
          </a:xfrm>
          <a:prstGeom prst="rect">
            <a:avLst/>
          </a:prstGeom>
        </p:spPr>
        <p:txBody>
          <a:bodyPr vert="horz" lIns="99048" tIns="49524" rIns="99048" bIns="49524" rtlCol="0" anchor="b"/>
          <a:lstStyle>
            <a:lvl1pPr algn="l">
              <a:defRPr sz="1300"/>
            </a:lvl1pPr>
          </a:lstStyle>
          <a:p>
            <a:endParaRPr lang="zh-CN" altLang="en-US"/>
          </a:p>
        </p:txBody>
      </p:sp>
      <p:sp>
        <p:nvSpPr>
          <p:cNvPr id="7" name="灯片编号占位符 6"/>
          <p:cNvSpPr>
            <a:spLocks noGrp="1"/>
          </p:cNvSpPr>
          <p:nvPr>
            <p:ph type="sldNum" sz="quarter" idx="5"/>
          </p:nvPr>
        </p:nvSpPr>
        <p:spPr>
          <a:xfrm>
            <a:off x="5797247" y="6743104"/>
            <a:ext cx="4434998" cy="356197"/>
          </a:xfrm>
          <a:prstGeom prst="rect">
            <a:avLst/>
          </a:prstGeom>
        </p:spPr>
        <p:txBody>
          <a:bodyPr vert="horz" lIns="99048" tIns="49524" rIns="99048" bIns="49524" rtlCol="0" anchor="b"/>
          <a:lstStyle>
            <a:lvl1pPr algn="r">
              <a:defRPr sz="1300"/>
            </a:lvl1pPr>
          </a:lstStyle>
          <a:p>
            <a:fld id="{21E4B28D-424A-465B-8763-41841B97554B}"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3" Type="http://schemas.openxmlformats.org/officeDocument/2006/relationships/hyperlink" Target="https://baike.baidu.com/item/%E6%B1%87%E8%81%9A%E5%B1%82?fromModule=lemma_inlink" TargetMode="External"/><Relationship Id="rId18" Type="http://schemas.openxmlformats.org/officeDocument/2006/relationships/hyperlink" Target="https://baike.baidu.com/item/%E7%BC%BA%E7%9C%81%E8%B7%AF%E7%94%B1?fromModule=lemma_inlink" TargetMode="External"/><Relationship Id="rId26" Type="http://schemas.openxmlformats.org/officeDocument/2006/relationships/hyperlink" Target="https://baike.baidu.com/item/%E6%8B%A8%E5%8F%B7%E4%B8%8A%E7%BD%91?fromModule=lemma_inlink" TargetMode="External"/><Relationship Id="rId3" Type="http://schemas.openxmlformats.org/officeDocument/2006/relationships/hyperlink" Target="https://www.cnblogs.com/chen-wg/p/13684375.html" TargetMode="External"/><Relationship Id="rId21" Type="http://schemas.openxmlformats.org/officeDocument/2006/relationships/hyperlink" Target="https://baike.baidu.com/item/%E7%BD%91%E7%BB%9C%E6%8B%93%E6%89%91%E7%BB%93%E6%9E%84?fromModule=lemma_inlink" TargetMode="External"/><Relationship Id="rId34" Type="http://schemas.openxmlformats.org/officeDocument/2006/relationships/hyperlink" Target="https://baike.baidu.com/item/%E9%93%BE%E8%B7%AF%E7%8A%B6%E6%80%81%E8%B7%AF%E7%94%B1%E5%8D%8F%E8%AE%AE/1219386" TargetMode="External"/><Relationship Id="rId7" Type="http://schemas.openxmlformats.org/officeDocument/2006/relationships/hyperlink" Target="https://baike.baidu.com/item/%E8%B7%AF%E7%94%B1%E5%99%A8?fromModule=lemma_inlink" TargetMode="External"/><Relationship Id="rId12" Type="http://schemas.openxmlformats.org/officeDocument/2006/relationships/hyperlink" Target="https://baike.baidu.com/item/%E5%B1%82%E6%AC%A1%E7%BB%93%E6%9E%84?fromModule=lemma_inlink" TargetMode="External"/><Relationship Id="rId17" Type="http://schemas.openxmlformats.org/officeDocument/2006/relationships/hyperlink" Target="https://baike.baidu.com/item/%E5%8C%BA%E5%9F%9F%E8%BE%B9%E7%95%8C%E8%B7%AF%E7%94%B1%E5%99%A8?fromModule=lemma_inlink" TargetMode="External"/><Relationship Id="rId25" Type="http://schemas.openxmlformats.org/officeDocument/2006/relationships/hyperlink" Target="https://baike.baidu.com/item/%E9%9D%99%E6%80%81%E8%B7%AF%E7%94%B1?fromModule=lemma_inlink" TargetMode="External"/><Relationship Id="rId33" Type="http://schemas.openxmlformats.org/officeDocument/2006/relationships/hyperlink" Target="https://baike.baidu.com/item/%E8%B7%AF%E7%94%B1" TargetMode="External"/><Relationship Id="rId2" Type="http://schemas.openxmlformats.org/officeDocument/2006/relationships/slide" Target="../slides/slide4.xml"/><Relationship Id="rId16" Type="http://schemas.openxmlformats.org/officeDocument/2006/relationships/hyperlink" Target="https://baike.baidu.com/item/%E8%B7%AF%E7%94%B1%E8%A1%A8?fromModule=lemma_inlink" TargetMode="External"/><Relationship Id="rId20" Type="http://schemas.openxmlformats.org/officeDocument/2006/relationships/hyperlink" Target="https://baike.baidu.com/item/%E8%87%AA%E6%B2%BB%E7%B3%BB%E7%BB%9F?fromModule=lemma_inlink" TargetMode="External"/><Relationship Id="rId29" Type="http://schemas.openxmlformats.org/officeDocument/2006/relationships/hyperlink" Target="https://baike.baidu.com/item/%E5%B9%BF%E6%92%AD%E9%A3%8E%E6%9A%B4" TargetMode="External"/><Relationship Id="rId1" Type="http://schemas.openxmlformats.org/officeDocument/2006/relationships/notesMaster" Target="../notesMasters/notesMaster1.xml"/><Relationship Id="rId6" Type="http://schemas.openxmlformats.org/officeDocument/2006/relationships/hyperlink" Target="https://baike.baidu.com/item/%E8%B7%AF%E7%94%B1%E5%8D%8F%E8%AE%AE?fromModule=lemma_inlink" TargetMode="External"/><Relationship Id="rId11" Type="http://schemas.openxmlformats.org/officeDocument/2006/relationships/hyperlink" Target="https://baike.baidu.com/item/%E7%BB%93%E6%9E%84/33804?fromModule=lemma_inlink" TargetMode="External"/><Relationship Id="rId24" Type="http://schemas.openxmlformats.org/officeDocument/2006/relationships/hyperlink" Target="https://baike.baidu.com/item/%E6%B3%9B%E6%B4%AA?fromModule=lemma_inlink" TargetMode="External"/><Relationship Id="rId32" Type="http://schemas.openxmlformats.org/officeDocument/2006/relationships/hyperlink" Target="https://baike.baidu.com/item/%E8%87%AA%E6%B2%BB%E7%B3%BB%E7%BB%9F" TargetMode="External"/><Relationship Id="rId5" Type="http://schemas.openxmlformats.org/officeDocument/2006/relationships/hyperlink" Target="https://baike.baidu.com/item/RIP%E5%8D%8F%E8%AE%AE/5994476?fromModule=lemma_inlink" TargetMode="External"/><Relationship Id="rId15" Type="http://schemas.openxmlformats.org/officeDocument/2006/relationships/hyperlink" Target="https://baike.baidu.com/item/%E6%8E%A5%E5%85%A5%E5%B1%82?fromModule=lemma_inlink" TargetMode="External"/><Relationship Id="rId23" Type="http://schemas.openxmlformats.org/officeDocument/2006/relationships/hyperlink" Target="https://baike.baidu.com/item/LSA%E7%B1%BB%E5%9E%8B?fromModule=lemma_inlink" TargetMode="External"/><Relationship Id="rId28" Type="http://schemas.openxmlformats.org/officeDocument/2006/relationships/hyperlink" Target="https://baike.baidu.com/item/%E5%86%8D%E5%8F%91%E5%B8%83?fromModule=lemma_inlink" TargetMode="External"/><Relationship Id="rId10" Type="http://schemas.openxmlformats.org/officeDocument/2006/relationships/hyperlink" Target="https://baike.baidu.com/item/OSPF%E5%8D%8F%E8%AE%AE/421662?fromModule=lemma_inlink" TargetMode="External"/><Relationship Id="rId19" Type="http://schemas.openxmlformats.org/officeDocument/2006/relationships/hyperlink" Target="https://baike.baidu.com/item/%E8%B7%AF%E7%94%B1?fromModule=lemma_inlink" TargetMode="External"/><Relationship Id="rId31" Type="http://schemas.openxmlformats.org/officeDocument/2006/relationships/hyperlink" Target="https://baike.baidu.com/item/%E5%86%85%E9%83%A8%E7%BD%91%E5%85%B3%E5%8D%8F%E8%AE%AE/167192" TargetMode="External"/><Relationship Id="rId4" Type="http://schemas.openxmlformats.org/officeDocument/2006/relationships/hyperlink" Target="https://baike.baidu.com/item/%E5%8A%A8%E6%80%81%E8%B7%AF%E7%94%B1%E5%8D%8F%E8%AE%AE?fromModule=lemma_inlink" TargetMode="External"/><Relationship Id="rId9" Type="http://schemas.openxmlformats.org/officeDocument/2006/relationships/hyperlink" Target="https://baike.baidu.com/item/%E6%8B%93%E6%89%91%E7%BB%93%E6%9E%84?fromModule=lemma_inlink" TargetMode="External"/><Relationship Id="rId14" Type="http://schemas.openxmlformats.org/officeDocument/2006/relationships/hyperlink" Target="https://baike.baidu.com/item/%E9%AB%98%E7%AB%AF%E8%B7%AF%E7%94%B1%E5%99%A8?fromModule=lemma_inlink" TargetMode="External"/><Relationship Id="rId22" Type="http://schemas.openxmlformats.org/officeDocument/2006/relationships/hyperlink" Target="https://baike.baidu.com/item/type3?fromModule=lemma_inlink" TargetMode="External"/><Relationship Id="rId27" Type="http://schemas.openxmlformats.org/officeDocument/2006/relationships/hyperlink" Target="https://baike.baidu.com/item/%E6%8E%A5%E5%85%A5%E6%9C%8D%E5%8A%A1%E5%99%A8?fromModule=lemma_inlink" TargetMode="External"/><Relationship Id="rId30" Type="http://schemas.openxmlformats.org/officeDocument/2006/relationships/hyperlink" Target="https://baike.baidu.com/item/%E5%BC%80%E6%94%BE%E5%BC%8F%E6%9C%80%E7%9F%AD%E8%B7%AF%E5%BE%84%E4%BC%98%E5%85%88/8966505" TargetMode="External"/><Relationship Id="rId35" Type="http://schemas.openxmlformats.org/officeDocument/2006/relationships/hyperlink" Target="https://baike.baidu.com/item/%E8%B7%9D%E7%A6%BB%E7%9F%A2%E9%87%8F%E5%8D%8F%E8%AE%AE/2111053" TargetMode="External"/><Relationship Id="rId8" Type="http://schemas.openxmlformats.org/officeDocument/2006/relationships/hyperlink" Target="https://baike.baidu.com/item/%E7%BD%91%E7%BB%9C%E6%8B%93%E6%89%91?fromModule=lemma_inlink"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24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r>
              <a:rPr lang="zh-CN" altLang="en-US" dirty="0"/>
              <a:t>关于</a:t>
            </a:r>
            <a:r>
              <a:rPr lang="en-US" altLang="zh-CN" dirty="0"/>
              <a:t>OSPF</a:t>
            </a:r>
          </a:p>
          <a:p>
            <a:pPr eaLnBrk="1" hangingPunct="1">
              <a:spcBef>
                <a:spcPct val="0"/>
              </a:spcBef>
            </a:pPr>
            <a:r>
              <a:rPr lang="en-US" altLang="zh-CN" dirty="0"/>
              <a:t>ABR</a:t>
            </a:r>
            <a:r>
              <a:rPr lang="zh-CN" altLang="en-US" dirty="0"/>
              <a:t>：</a:t>
            </a:r>
            <a:r>
              <a:rPr lang="en-US" altLang="zh-CN" dirty="0"/>
              <a:t>Area Border Router(</a:t>
            </a:r>
            <a:r>
              <a:rPr lang="zh-CN" altLang="en-US" dirty="0"/>
              <a:t>区域边界路由器）</a:t>
            </a:r>
            <a:endParaRPr lang="en-US" altLang="zh-CN" dirty="0"/>
          </a:p>
          <a:p>
            <a:pPr eaLnBrk="1" hangingPunct="1">
              <a:spcBef>
                <a:spcPct val="0"/>
              </a:spcBef>
            </a:pPr>
            <a:endParaRPr lang="en-US" altLang="zh-CN" dirty="0"/>
          </a:p>
          <a:p>
            <a:r>
              <a:rPr lang="en-US" altLang="zh-CN" sz="1200" b="1" i="0" u="none" strike="noStrike" kern="1200" dirty="0">
                <a:solidFill>
                  <a:schemeClr val="tx1"/>
                </a:solidFill>
                <a:effectLst/>
                <a:latin typeface="+mn-lt"/>
                <a:ea typeface="+mn-ea"/>
                <a:cs typeface="+mn-cs"/>
                <a:hlinkClick r:id="rId3"/>
              </a:rPr>
              <a:t>OSPF type1 2</a:t>
            </a:r>
            <a:endParaRPr lang="zh-CN" altLang="en-US" sz="1200" b="1"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b="1" i="1" dirty="0">
                <a:latin typeface="Times New Roman" panose="02020603050405020304" pitchFamily="2" charset="0"/>
                <a:cs typeface="Times New Roman" panose="02020603050405020304" pitchFamily="2" charset="0"/>
              </a:rPr>
              <a:t>E1-OSPF external type 1 </a:t>
            </a:r>
            <a:r>
              <a:rPr lang="en-US" altLang="zh-CN" sz="1200" b="0" i="0" kern="1200" dirty="0">
                <a:solidFill>
                  <a:schemeClr val="tx1"/>
                </a:solidFill>
                <a:effectLst/>
                <a:latin typeface="+mn-lt"/>
                <a:ea typeface="+mn-ea"/>
                <a:cs typeface="+mn-cs"/>
              </a:rPr>
              <a:t> . </a:t>
            </a:r>
            <a:r>
              <a:rPr lang="zh-CN" altLang="en-US" sz="1200" b="0" i="0" kern="1200" dirty="0">
                <a:solidFill>
                  <a:schemeClr val="tx1"/>
                </a:solidFill>
                <a:effectLst/>
                <a:latin typeface="+mn-lt"/>
                <a:ea typeface="+mn-ea"/>
                <a:cs typeface="+mn-cs"/>
              </a:rPr>
              <a:t>第一类外部路由（</a:t>
            </a:r>
            <a:r>
              <a:rPr lang="en-US" altLang="zh-CN" sz="1200" b="0" i="0" kern="1200" dirty="0">
                <a:solidFill>
                  <a:schemeClr val="tx1"/>
                </a:solidFill>
                <a:effectLst/>
                <a:latin typeface="+mn-lt"/>
                <a:ea typeface="+mn-ea"/>
                <a:cs typeface="+mn-cs"/>
              </a:rPr>
              <a:t>Type1 External</a:t>
            </a:r>
            <a:r>
              <a:rPr lang="zh-CN" altLang="en-US" sz="1200" b="0" i="0" kern="1200" dirty="0">
                <a:solidFill>
                  <a:schemeClr val="tx1"/>
                </a:solidFill>
                <a:effectLst/>
                <a:latin typeface="+mn-lt"/>
                <a:ea typeface="+mn-ea"/>
                <a:cs typeface="+mn-cs"/>
              </a:rPr>
              <a:t>）：这类路由的可信程度较高，并且和</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自身路由的开销具有可比性，所以到第一类外部路由的开销等于本路由器到相应的</a:t>
            </a:r>
            <a:r>
              <a:rPr lang="en-US" altLang="zh-CN" sz="1200" b="0" i="0" kern="1200" dirty="0">
                <a:solidFill>
                  <a:schemeClr val="tx1"/>
                </a:solidFill>
                <a:effectLst/>
                <a:latin typeface="+mn-lt"/>
                <a:ea typeface="+mn-ea"/>
                <a:cs typeface="+mn-cs"/>
              </a:rPr>
              <a:t>ASBR</a:t>
            </a:r>
            <a:r>
              <a:rPr lang="zh-CN" altLang="en-US" sz="1200" b="0" i="0" kern="1200" dirty="0">
                <a:solidFill>
                  <a:schemeClr val="tx1"/>
                </a:solidFill>
                <a:effectLst/>
                <a:latin typeface="+mn-lt"/>
                <a:ea typeface="+mn-ea"/>
                <a:cs typeface="+mn-cs"/>
              </a:rPr>
              <a:t>的开销与</a:t>
            </a:r>
            <a:r>
              <a:rPr lang="en-US" altLang="zh-CN" sz="1200" b="0" i="0" kern="1200" dirty="0">
                <a:solidFill>
                  <a:schemeClr val="tx1"/>
                </a:solidFill>
                <a:effectLst/>
                <a:latin typeface="+mn-lt"/>
                <a:ea typeface="+mn-ea"/>
                <a:cs typeface="+mn-cs"/>
              </a:rPr>
              <a:t>ASBR</a:t>
            </a:r>
            <a:r>
              <a:rPr lang="zh-CN" altLang="en-US" sz="1200" b="0" i="0" kern="1200" dirty="0">
                <a:solidFill>
                  <a:schemeClr val="tx1"/>
                </a:solidFill>
                <a:effectLst/>
                <a:latin typeface="+mn-lt"/>
                <a:ea typeface="+mn-ea"/>
                <a:cs typeface="+mn-cs"/>
              </a:rPr>
              <a:t>到该路由目的地址的开销之和。</a:t>
            </a:r>
          </a:p>
          <a:p>
            <a:r>
              <a:rPr lang="en-US" altLang="zh-CN" sz="1200" b="1" i="1" dirty="0">
                <a:latin typeface="Times New Roman" panose="02020603050405020304" pitchFamily="2" charset="0"/>
                <a:cs typeface="Times New Roman" panose="02020603050405020304" pitchFamily="2" charset="0"/>
              </a:rPr>
              <a:t>E2 - OSPF external type 2 </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第二类外部路由（</a:t>
            </a:r>
            <a:r>
              <a:rPr lang="en-US" altLang="zh-CN" sz="1200" b="0" i="0" kern="1200" dirty="0">
                <a:solidFill>
                  <a:schemeClr val="tx1"/>
                </a:solidFill>
                <a:effectLst/>
                <a:latin typeface="+mn-lt"/>
                <a:ea typeface="+mn-ea"/>
                <a:cs typeface="+mn-cs"/>
              </a:rPr>
              <a:t>Type2 External</a:t>
            </a:r>
            <a:r>
              <a:rPr lang="zh-CN" altLang="en-US" sz="1200" b="0" i="0" kern="1200" dirty="0">
                <a:solidFill>
                  <a:schemeClr val="tx1"/>
                </a:solidFill>
                <a:effectLst/>
                <a:latin typeface="+mn-lt"/>
                <a:ea typeface="+mn-ea"/>
                <a:cs typeface="+mn-cs"/>
              </a:rPr>
              <a:t>）：这类路由的可信度比较低，所以</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协议认为从</a:t>
            </a:r>
            <a:r>
              <a:rPr lang="en-US" altLang="zh-CN" sz="1200" b="0" i="0" kern="1200" dirty="0">
                <a:solidFill>
                  <a:schemeClr val="tx1"/>
                </a:solidFill>
                <a:effectLst/>
                <a:latin typeface="+mn-lt"/>
                <a:ea typeface="+mn-ea"/>
                <a:cs typeface="+mn-cs"/>
              </a:rPr>
              <a:t>ASBR</a:t>
            </a:r>
            <a:r>
              <a:rPr lang="zh-CN" altLang="en-US" sz="1200" b="0" i="0" kern="1200" dirty="0">
                <a:solidFill>
                  <a:schemeClr val="tx1"/>
                </a:solidFill>
                <a:effectLst/>
                <a:latin typeface="+mn-lt"/>
                <a:ea typeface="+mn-ea"/>
                <a:cs typeface="+mn-cs"/>
              </a:rPr>
              <a:t>到自治系统之外的开销远远大于在自治系统之内到达</a:t>
            </a:r>
            <a:r>
              <a:rPr lang="en-US" altLang="zh-CN" sz="1200" b="0" i="0" kern="1200" dirty="0">
                <a:solidFill>
                  <a:schemeClr val="tx1"/>
                </a:solidFill>
                <a:effectLst/>
                <a:latin typeface="+mn-lt"/>
                <a:ea typeface="+mn-ea"/>
                <a:cs typeface="+mn-cs"/>
              </a:rPr>
              <a:t>ASBR</a:t>
            </a:r>
            <a:r>
              <a:rPr lang="zh-CN" altLang="en-US" sz="1200" b="0" i="0" kern="1200" dirty="0">
                <a:solidFill>
                  <a:schemeClr val="tx1"/>
                </a:solidFill>
                <a:effectLst/>
                <a:latin typeface="+mn-lt"/>
                <a:ea typeface="+mn-ea"/>
                <a:cs typeface="+mn-cs"/>
              </a:rPr>
              <a:t>的开销。所以计算路由开销时将主要考虑前者，即到第二类外部路由的开销等于</a:t>
            </a:r>
            <a:r>
              <a:rPr lang="en-US" altLang="zh-CN" sz="1200" b="0" i="0" kern="1200" dirty="0">
                <a:solidFill>
                  <a:schemeClr val="tx1"/>
                </a:solidFill>
                <a:effectLst/>
                <a:latin typeface="+mn-lt"/>
                <a:ea typeface="+mn-ea"/>
                <a:cs typeface="+mn-cs"/>
              </a:rPr>
              <a:t>ASBR</a:t>
            </a:r>
            <a:r>
              <a:rPr lang="zh-CN" altLang="en-US" sz="1200" b="0" i="0" kern="1200" dirty="0">
                <a:solidFill>
                  <a:schemeClr val="tx1"/>
                </a:solidFill>
                <a:effectLst/>
                <a:latin typeface="+mn-lt"/>
                <a:ea typeface="+mn-ea"/>
                <a:cs typeface="+mn-cs"/>
              </a:rPr>
              <a:t>到该路由目的地址的开销。如果计算出开销值相等的两条路由，再考虑本路由器到相应的</a:t>
            </a:r>
            <a:r>
              <a:rPr lang="en-US" altLang="zh-CN" sz="1200" b="0" i="0" kern="1200" dirty="0">
                <a:solidFill>
                  <a:schemeClr val="tx1"/>
                </a:solidFill>
                <a:effectLst/>
                <a:latin typeface="+mn-lt"/>
                <a:ea typeface="+mn-ea"/>
                <a:cs typeface="+mn-cs"/>
              </a:rPr>
              <a:t>ASBR</a:t>
            </a:r>
            <a:r>
              <a:rPr lang="zh-CN" altLang="en-US" sz="1200" b="0" i="0" kern="1200" dirty="0">
                <a:solidFill>
                  <a:schemeClr val="tx1"/>
                </a:solidFill>
                <a:effectLst/>
                <a:latin typeface="+mn-lt"/>
                <a:ea typeface="+mn-ea"/>
                <a:cs typeface="+mn-cs"/>
              </a:rPr>
              <a:t>的开销。</a:t>
            </a:r>
          </a:p>
          <a:p>
            <a:r>
              <a:rPr lang="zh-CN" altLang="en-US" sz="1200" b="0" i="0" kern="1200" dirty="0">
                <a:solidFill>
                  <a:schemeClr val="tx1"/>
                </a:solidFill>
                <a:effectLst/>
                <a:latin typeface="+mn-lt"/>
                <a:ea typeface="+mn-ea"/>
                <a:cs typeface="+mn-cs"/>
              </a:rPr>
              <a:t>我们之间的距离很近，但又很遥远</a:t>
            </a:r>
            <a:endParaRPr lang="en-US" altLang="zh-CN" sz="1200" b="0" i="0" kern="1200" dirty="0">
              <a:solidFill>
                <a:schemeClr val="tx1"/>
              </a:solidFill>
              <a:effectLst/>
              <a:latin typeface="+mn-lt"/>
              <a:ea typeface="+mn-ea"/>
              <a:cs typeface="+mn-cs"/>
            </a:endParaRPr>
          </a:p>
          <a:p>
            <a:endParaRPr lang="en-US" altLang="zh-CN"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b="1" i="1" dirty="0">
                <a:latin typeface="Times New Roman" panose="02020603050405020304" pitchFamily="2" charset="0"/>
                <a:cs typeface="Times New Roman" panose="02020603050405020304" pitchFamily="2" charset="0"/>
              </a:rPr>
              <a:t>Gateway of last resort is 10.5.5.5 to network 0.0.0.0</a:t>
            </a:r>
          </a:p>
          <a:p>
            <a:r>
              <a:rPr lang="zh-CN" altLang="en-US" sz="1200" b="0" i="0" kern="1200" dirty="0">
                <a:solidFill>
                  <a:schemeClr val="tx1"/>
                </a:solidFill>
                <a:effectLst/>
                <a:latin typeface="+mn-lt"/>
                <a:ea typeface="+mn-ea"/>
                <a:cs typeface="+mn-cs"/>
              </a:rPr>
              <a:t>如果数据包的目的网络不在路由表中，则将该数据包发往</a:t>
            </a:r>
            <a:r>
              <a:rPr lang="en-US" altLang="zh-CN" sz="1200" b="1" i="1" dirty="0">
                <a:latin typeface="Times New Roman" panose="02020603050405020304" pitchFamily="2" charset="0"/>
                <a:cs typeface="Times New Roman" panose="02020603050405020304" pitchFamily="2" charset="0"/>
              </a:rPr>
              <a:t>10.5.5.5</a:t>
            </a:r>
            <a:r>
              <a:rPr lang="zh-CN" altLang="en-US" sz="1200" b="0" i="0" kern="1200" dirty="0">
                <a:solidFill>
                  <a:schemeClr val="tx1"/>
                </a:solidFill>
                <a:effectLst/>
                <a:latin typeface="+mn-lt"/>
                <a:ea typeface="+mn-ea"/>
                <a:cs typeface="+mn-cs"/>
              </a:rPr>
              <a:t>，默认路由条目中</a:t>
            </a:r>
            <a:r>
              <a:rPr lang="en-US" altLang="zh-CN" sz="1200" b="0" i="0" kern="1200" dirty="0">
                <a:solidFill>
                  <a:schemeClr val="tx1"/>
                </a:solidFill>
                <a:effectLst/>
                <a:latin typeface="+mn-lt"/>
                <a:ea typeface="+mn-ea"/>
                <a:cs typeface="+mn-cs"/>
              </a:rPr>
              <a:t>0.0.0.0</a:t>
            </a:r>
            <a:r>
              <a:rPr lang="zh-CN" altLang="en-US" sz="1200" b="0" i="0" kern="1200" dirty="0">
                <a:solidFill>
                  <a:schemeClr val="tx1"/>
                </a:solidFill>
                <a:effectLst/>
                <a:latin typeface="+mn-lt"/>
                <a:ea typeface="+mn-ea"/>
                <a:cs typeface="+mn-cs"/>
              </a:rPr>
              <a:t>是网络地址及子网掩码的通配符，表示任意网络。</a:t>
            </a:r>
            <a:r>
              <a:rPr lang="en-US" altLang="zh-CN" sz="1200" b="0" i="0" kern="1200" dirty="0">
                <a:solidFill>
                  <a:schemeClr val="tx1"/>
                </a:solidFill>
                <a:effectLst/>
                <a:latin typeface="+mn-lt"/>
                <a:ea typeface="+mn-ea"/>
                <a:cs typeface="+mn-cs"/>
              </a:rPr>
              <a:t>Resort:</a:t>
            </a:r>
            <a:r>
              <a:rPr lang="zh-CN" altLang="en-US" sz="1200" b="0" i="0" kern="1200" dirty="0">
                <a:solidFill>
                  <a:schemeClr val="tx1"/>
                </a:solidFill>
                <a:effectLst/>
                <a:latin typeface="+mn-lt"/>
                <a:ea typeface="+mn-ea"/>
                <a:cs typeface="+mn-cs"/>
              </a:rPr>
              <a:t> 求助</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度假胜地</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旅游胜地</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采取</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诉诸</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应急措施</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可首先</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或最后</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采取的手段</a:t>
            </a:r>
            <a:endParaRPr lang="en-US" altLang="zh-CN" sz="1200" b="0" i="0" kern="1200" dirty="0">
              <a:solidFill>
                <a:schemeClr val="tx1"/>
              </a:solidFill>
              <a:effectLst/>
              <a:latin typeface="+mn-lt"/>
              <a:ea typeface="+mn-ea"/>
              <a:cs typeface="+mn-cs"/>
            </a:endParaRPr>
          </a:p>
          <a:p>
            <a:endParaRPr lang="en-US" altLang="zh-CN"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b="1" i="1" dirty="0">
                <a:latin typeface="Times New Roman" panose="02020603050405020304" pitchFamily="2" charset="0"/>
                <a:cs typeface="Times New Roman" panose="02020603050405020304" pitchFamily="2" charset="0"/>
              </a:rPr>
              <a:t>O   E2 172.22.0.0/16 [110/20] via 10.3.3.3, 01:03:01, serial1/2</a:t>
            </a: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第二类外部路由，管理距离是</a:t>
            </a:r>
            <a:r>
              <a:rPr lang="en-US" altLang="zh-CN" sz="1200" b="0" i="0" kern="1200" dirty="0">
                <a:solidFill>
                  <a:schemeClr val="tx1"/>
                </a:solidFill>
                <a:effectLst/>
                <a:latin typeface="+mn-lt"/>
                <a:ea typeface="+mn-ea"/>
                <a:cs typeface="+mn-cs"/>
              </a:rPr>
              <a:t>110</a:t>
            </a:r>
            <a:r>
              <a:rPr lang="zh-CN" altLang="en-US" sz="1200" b="0" i="0" kern="1200" dirty="0">
                <a:solidFill>
                  <a:schemeClr val="tx1"/>
                </a:solidFill>
                <a:effectLst/>
                <a:latin typeface="+mn-lt"/>
                <a:ea typeface="+mn-ea"/>
                <a:cs typeface="+mn-cs"/>
              </a:rPr>
              <a:t>，度量是</a:t>
            </a:r>
            <a:r>
              <a:rPr lang="en-US" altLang="zh-CN" sz="1200" b="0" i="0" kern="1200" dirty="0">
                <a:solidFill>
                  <a:schemeClr val="tx1"/>
                </a:solidFill>
                <a:effectLst/>
                <a:latin typeface="+mn-lt"/>
                <a:ea typeface="+mn-ea"/>
                <a:cs typeface="+mn-cs"/>
              </a:rPr>
              <a:t>20</a:t>
            </a:r>
            <a:r>
              <a:rPr lang="zh-CN" altLang="en-US" sz="1200" b="0" i="0" kern="1200" dirty="0">
                <a:solidFill>
                  <a:schemeClr val="tx1"/>
                </a:solidFill>
                <a:effectLst/>
                <a:latin typeface="+mn-lt"/>
                <a:ea typeface="+mn-ea"/>
                <a:cs typeface="+mn-cs"/>
              </a:rPr>
              <a:t>，发送到目的</a:t>
            </a:r>
            <a:r>
              <a:rPr lang="en-US" altLang="zh-CN" sz="1200" b="1" i="1" dirty="0">
                <a:latin typeface="Times New Roman" panose="02020603050405020304" pitchFamily="2" charset="0"/>
                <a:cs typeface="Times New Roman" panose="02020603050405020304" pitchFamily="2" charset="0"/>
              </a:rPr>
              <a:t>10.3.3.3</a:t>
            </a:r>
            <a:r>
              <a:rPr lang="zh-CN" altLang="en-US" sz="1200" b="1" i="1" dirty="0">
                <a:latin typeface="Times New Roman" panose="02020603050405020304" pitchFamily="2" charset="0"/>
                <a:cs typeface="Times New Roman" panose="02020603050405020304" pitchFamily="2" charset="0"/>
              </a:rPr>
              <a:t>，通过</a:t>
            </a:r>
            <a:r>
              <a:rPr lang="en-US" altLang="zh-CN" sz="1200" b="1" i="1" dirty="0">
                <a:latin typeface="Times New Roman" panose="02020603050405020304" pitchFamily="2" charset="0"/>
                <a:cs typeface="Times New Roman" panose="02020603050405020304" pitchFamily="2" charset="0"/>
              </a:rPr>
              <a:t>serial1/2</a:t>
            </a:r>
            <a:r>
              <a:rPr lang="zh-CN" altLang="en-US" sz="1200" b="1" i="1" dirty="0">
                <a:latin typeface="Times New Roman" panose="02020603050405020304" pitchFamily="2" charset="0"/>
                <a:cs typeface="Times New Roman" panose="02020603050405020304" pitchFamily="2" charset="0"/>
              </a:rPr>
              <a:t>，该条路由学习了</a:t>
            </a:r>
            <a:r>
              <a:rPr lang="en-US" altLang="zh-CN" sz="1200" b="1" i="1" dirty="0">
                <a:latin typeface="Times New Roman" panose="02020603050405020304" pitchFamily="2" charset="0"/>
                <a:cs typeface="Times New Roman" panose="02020603050405020304" pitchFamily="2" charset="0"/>
              </a:rPr>
              <a:t>1</a:t>
            </a:r>
            <a:r>
              <a:rPr lang="zh-CN" altLang="en-US" sz="1200" b="1" i="1" dirty="0">
                <a:latin typeface="Times New Roman" panose="02020603050405020304" pitchFamily="2" charset="0"/>
                <a:cs typeface="Times New Roman" panose="02020603050405020304" pitchFamily="2" charset="0"/>
              </a:rPr>
              <a:t>小时</a:t>
            </a:r>
            <a:r>
              <a:rPr lang="en-US" altLang="zh-CN" sz="1200" b="1" i="1" dirty="0">
                <a:latin typeface="Times New Roman" panose="02020603050405020304" pitchFamily="2" charset="0"/>
                <a:cs typeface="Times New Roman" panose="02020603050405020304" pitchFamily="2" charset="0"/>
              </a:rPr>
              <a:t>3</a:t>
            </a:r>
            <a:r>
              <a:rPr lang="zh-CN" altLang="en-US" sz="1200" b="1" i="1" dirty="0">
                <a:latin typeface="Times New Roman" panose="02020603050405020304" pitchFamily="2" charset="0"/>
                <a:cs typeface="Times New Roman" panose="02020603050405020304" pitchFamily="2" charset="0"/>
              </a:rPr>
              <a:t>分</a:t>
            </a:r>
            <a:r>
              <a:rPr lang="en-US" altLang="zh-CN" sz="1200" b="1" i="1" dirty="0">
                <a:latin typeface="Times New Roman" panose="02020603050405020304" pitchFamily="2" charset="0"/>
                <a:cs typeface="Times New Roman" panose="02020603050405020304" pitchFamily="2" charset="0"/>
              </a:rPr>
              <a:t>1</a:t>
            </a:r>
            <a:r>
              <a:rPr lang="zh-CN" altLang="en-US" sz="1200" b="1" i="1" dirty="0">
                <a:latin typeface="Times New Roman" panose="02020603050405020304" pitchFamily="2" charset="0"/>
                <a:cs typeface="Times New Roman" panose="02020603050405020304" pitchFamily="2" charset="0"/>
              </a:rPr>
              <a:t>秒</a:t>
            </a:r>
            <a:endParaRPr lang="en-US" altLang="zh-CN" sz="1200" b="1" i="1" dirty="0">
              <a:latin typeface="Times New Roman" panose="02020603050405020304" pitchFamily="2" charset="0"/>
              <a:cs typeface="Times New Roman" panose="02020603050405020304" pitchFamily="2" charset="0"/>
            </a:endParaRPr>
          </a:p>
          <a:p>
            <a:r>
              <a:rPr lang="zh-CN" altLang="en-US" sz="1200" b="0" i="0" kern="1200" dirty="0">
                <a:solidFill>
                  <a:schemeClr val="tx1"/>
                </a:solidFill>
                <a:effectLst/>
                <a:latin typeface="+mn-lt"/>
                <a:ea typeface="+mn-ea"/>
                <a:cs typeface="+mn-cs"/>
              </a:rPr>
              <a:t>，</a:t>
            </a:r>
            <a:endParaRPr lang="en-US" altLang="zh-CN" sz="1200" b="0" i="0" kern="1200" dirty="0">
              <a:solidFill>
                <a:schemeClr val="tx1"/>
              </a:solidFill>
              <a:effectLst/>
              <a:latin typeface="+mn-lt"/>
              <a:ea typeface="+mn-ea"/>
              <a:cs typeface="+mn-cs"/>
            </a:endParaRPr>
          </a:p>
          <a:p>
            <a:endParaRPr lang="zh-CN" altLang="en-US" sz="1200" b="0" i="0" kern="1200" dirty="0">
              <a:solidFill>
                <a:schemeClr val="tx1"/>
              </a:solidFill>
              <a:effectLst/>
              <a:latin typeface="+mn-lt"/>
              <a:ea typeface="+mn-ea"/>
              <a:cs typeface="+mn-cs"/>
            </a:endParaRPr>
          </a:p>
          <a:p>
            <a:pPr eaLnBrk="1" hangingPunct="1">
              <a:spcBef>
                <a:spcPct val="0"/>
              </a:spcBef>
            </a:pPr>
            <a:endParaRPr lang="en-US" altLang="zh-CN" dirty="0"/>
          </a:p>
          <a:p>
            <a:pPr eaLnBrk="1" hangingPunct="1">
              <a:spcBef>
                <a:spcPct val="0"/>
              </a:spcBef>
            </a:pPr>
            <a:endParaRPr lang="en-US" altLang="zh-CN" dirty="0"/>
          </a:p>
          <a:p>
            <a:pPr eaLnBrk="1" hangingPunct="1">
              <a:spcBef>
                <a:spcPct val="0"/>
              </a:spcBef>
            </a:pPr>
            <a:endParaRPr lang="en-US" altLang="zh-CN" dirty="0"/>
          </a:p>
          <a:p>
            <a:pPr eaLnBrk="1" hangingPunct="1">
              <a:spcBef>
                <a:spcPct val="0"/>
              </a:spcBef>
            </a:pPr>
            <a:endParaRPr lang="en-US" altLang="zh-CN" dirty="0"/>
          </a:p>
          <a:p>
            <a:r>
              <a:rPr lang="zh-CN" altLang="en-US" sz="1200" b="0" i="0" kern="1200" dirty="0">
                <a:solidFill>
                  <a:schemeClr val="tx1"/>
                </a:solidFill>
                <a:effectLst/>
                <a:latin typeface="+mn-lt"/>
                <a:ea typeface="+mn-ea"/>
                <a:cs typeface="+mn-cs"/>
              </a:rPr>
              <a:t>从</a:t>
            </a:r>
            <a:r>
              <a:rPr lang="en-US" altLang="zh-CN" sz="1200" b="0" i="0" kern="1200" dirty="0">
                <a:solidFill>
                  <a:schemeClr val="tx1"/>
                </a:solidFill>
                <a:effectLst/>
                <a:latin typeface="+mn-lt"/>
                <a:ea typeface="+mn-ea"/>
                <a:cs typeface="+mn-cs"/>
              </a:rPr>
              <a:t>D-V</a:t>
            </a:r>
            <a:r>
              <a:rPr lang="zh-CN" altLang="en-US" sz="1200" b="0" i="0" kern="1200" dirty="0">
                <a:solidFill>
                  <a:schemeClr val="tx1"/>
                </a:solidFill>
                <a:effectLst/>
                <a:latin typeface="+mn-lt"/>
                <a:ea typeface="+mn-ea"/>
                <a:cs typeface="+mn-cs"/>
              </a:rPr>
              <a:t>算法到链路状态算法</a:t>
            </a:r>
          </a:p>
          <a:p>
            <a:r>
              <a:rPr lang="en-US" altLang="zh-CN" sz="1200" b="0" i="0" kern="1200" dirty="0">
                <a:solidFill>
                  <a:schemeClr val="tx1"/>
                </a:solidFill>
                <a:effectLst/>
                <a:latin typeface="+mn-lt"/>
                <a:ea typeface="+mn-ea"/>
                <a:cs typeface="+mn-cs"/>
              </a:rPr>
              <a:t>RIP</a:t>
            </a:r>
            <a:r>
              <a:rPr lang="zh-CN" altLang="en-US" sz="1200" b="0" i="0" kern="1200" dirty="0">
                <a:solidFill>
                  <a:schemeClr val="tx1"/>
                </a:solidFill>
                <a:effectLst/>
                <a:latin typeface="+mn-lt"/>
                <a:ea typeface="+mn-ea"/>
                <a:cs typeface="+mn-cs"/>
              </a:rPr>
              <a:t>作为最古老的</a:t>
            </a:r>
            <a:r>
              <a:rPr lang="zh-CN" altLang="en-US" sz="1200" b="0" i="0" u="none" strike="noStrike" kern="1200" dirty="0">
                <a:solidFill>
                  <a:schemeClr val="tx1"/>
                </a:solidFill>
                <a:effectLst/>
                <a:latin typeface="+mn-lt"/>
                <a:ea typeface="+mn-ea"/>
                <a:cs typeface="+mn-cs"/>
                <a:hlinkClick r:id="rId4"/>
              </a:rPr>
              <a:t>动态路由协议</a:t>
            </a:r>
            <a:r>
              <a:rPr lang="zh-CN" altLang="en-US" sz="1200" b="0" i="0" kern="1200" dirty="0">
                <a:solidFill>
                  <a:schemeClr val="tx1"/>
                </a:solidFill>
                <a:effectLst/>
                <a:latin typeface="+mn-lt"/>
                <a:ea typeface="+mn-ea"/>
                <a:cs typeface="+mn-cs"/>
              </a:rPr>
              <a:t>，使用</a:t>
            </a:r>
            <a:r>
              <a:rPr lang="en-US" altLang="zh-CN" sz="1200" b="0" i="0" kern="1200" dirty="0">
                <a:solidFill>
                  <a:schemeClr val="tx1"/>
                </a:solidFill>
                <a:effectLst/>
                <a:latin typeface="+mn-lt"/>
                <a:ea typeface="+mn-ea"/>
                <a:cs typeface="+mn-cs"/>
              </a:rPr>
              <a:t>D-V</a:t>
            </a:r>
            <a:r>
              <a:rPr lang="zh-CN" altLang="en-US" sz="1200" b="0" i="0" kern="1200" dirty="0">
                <a:solidFill>
                  <a:schemeClr val="tx1"/>
                </a:solidFill>
                <a:effectLst/>
                <a:latin typeface="+mn-lt"/>
                <a:ea typeface="+mn-ea"/>
                <a:cs typeface="+mn-cs"/>
              </a:rPr>
              <a:t>算法来计算路由。由于当时的网络环境非常简单，所以</a:t>
            </a:r>
            <a:r>
              <a:rPr lang="en-US" altLang="zh-CN" sz="1200" b="0" i="0" u="none" strike="noStrike" kern="1200" dirty="0">
                <a:solidFill>
                  <a:schemeClr val="tx1"/>
                </a:solidFill>
                <a:effectLst/>
                <a:latin typeface="+mn-lt"/>
                <a:ea typeface="+mn-ea"/>
                <a:cs typeface="+mn-cs"/>
                <a:hlinkClick r:id="rId5"/>
              </a:rPr>
              <a:t>RIP</a:t>
            </a:r>
            <a:r>
              <a:rPr lang="zh-CN" altLang="en-US" sz="1200" b="0" i="0" u="none" strike="noStrike" kern="1200" dirty="0">
                <a:solidFill>
                  <a:schemeClr val="tx1"/>
                </a:solidFill>
                <a:effectLst/>
                <a:latin typeface="+mn-lt"/>
                <a:ea typeface="+mn-ea"/>
                <a:cs typeface="+mn-cs"/>
                <a:hlinkClick r:id="rId5"/>
              </a:rPr>
              <a:t>协议</a:t>
            </a:r>
            <a:r>
              <a:rPr lang="zh-CN" altLang="en-US" sz="1200" b="0" i="0" kern="1200" dirty="0">
                <a:solidFill>
                  <a:schemeClr val="tx1"/>
                </a:solidFill>
                <a:effectLst/>
                <a:latin typeface="+mn-lt"/>
                <a:ea typeface="+mn-ea"/>
                <a:cs typeface="+mn-cs"/>
              </a:rPr>
              <a:t>的设计思想也是简洁为本，只求完成最基本的功能。这样在</a:t>
            </a:r>
            <a:r>
              <a:rPr lang="en-US" altLang="zh-CN" sz="1200" b="0" i="0" kern="1200" dirty="0">
                <a:solidFill>
                  <a:schemeClr val="tx1"/>
                </a:solidFill>
                <a:effectLst/>
                <a:latin typeface="+mn-lt"/>
                <a:ea typeface="+mn-ea"/>
                <a:cs typeface="+mn-cs"/>
              </a:rPr>
              <a:t>RIP</a:t>
            </a:r>
            <a:r>
              <a:rPr lang="zh-CN" altLang="en-US" sz="1200" b="0" i="0" kern="1200" dirty="0">
                <a:solidFill>
                  <a:schemeClr val="tx1"/>
                </a:solidFill>
                <a:effectLst/>
                <a:latin typeface="+mn-lt"/>
                <a:ea typeface="+mn-ea"/>
                <a:cs typeface="+mn-cs"/>
              </a:rPr>
              <a:t>应用于大型拓扑复杂的网络时，就会出现效率不高、收敛慢、路由自环等问题。其中尤以路由自环的危害最大。此时必须有新的</a:t>
            </a:r>
            <a:r>
              <a:rPr lang="zh-CN" altLang="en-US" sz="1200" b="0" i="0" u="none" strike="noStrike" kern="1200" dirty="0">
                <a:solidFill>
                  <a:schemeClr val="tx1"/>
                </a:solidFill>
                <a:effectLst/>
                <a:latin typeface="+mn-lt"/>
                <a:ea typeface="+mn-ea"/>
                <a:cs typeface="+mn-cs"/>
                <a:hlinkClick r:id="rId6"/>
              </a:rPr>
              <a:t>路由协议</a:t>
            </a:r>
            <a:r>
              <a:rPr lang="zh-CN" altLang="en-US" sz="1200" b="0" i="0" kern="1200" dirty="0">
                <a:solidFill>
                  <a:schemeClr val="tx1"/>
                </a:solidFill>
                <a:effectLst/>
                <a:latin typeface="+mn-lt"/>
                <a:ea typeface="+mn-ea"/>
                <a:cs typeface="+mn-cs"/>
              </a:rPr>
              <a:t>来适应日益复杂的网络，而且新的路由协议必须要解决</a:t>
            </a:r>
            <a:r>
              <a:rPr lang="en-US" altLang="zh-CN" sz="1200" b="0" i="0" kern="1200" dirty="0">
                <a:solidFill>
                  <a:schemeClr val="tx1"/>
                </a:solidFill>
                <a:effectLst/>
                <a:latin typeface="+mn-lt"/>
                <a:ea typeface="+mn-ea"/>
                <a:cs typeface="+mn-cs"/>
              </a:rPr>
              <a:t>RIP</a:t>
            </a:r>
            <a:r>
              <a:rPr lang="zh-CN" altLang="en-US" sz="1200" b="0" i="0" kern="1200" dirty="0">
                <a:solidFill>
                  <a:schemeClr val="tx1"/>
                </a:solidFill>
                <a:effectLst/>
                <a:latin typeface="+mn-lt"/>
                <a:ea typeface="+mn-ea"/>
                <a:cs typeface="+mn-cs"/>
              </a:rPr>
              <a:t>遇到的所有问题。由于</a:t>
            </a:r>
            <a:r>
              <a:rPr lang="en-US" altLang="zh-CN" sz="1200" b="0" i="0" kern="1200" dirty="0">
                <a:solidFill>
                  <a:schemeClr val="tx1"/>
                </a:solidFill>
                <a:effectLst/>
                <a:latin typeface="+mn-lt"/>
                <a:ea typeface="+mn-ea"/>
                <a:cs typeface="+mn-cs"/>
              </a:rPr>
              <a:t>D-V</a:t>
            </a:r>
            <a:r>
              <a:rPr lang="zh-CN" altLang="en-US" sz="1200" b="0" i="0" kern="1200" dirty="0">
                <a:solidFill>
                  <a:schemeClr val="tx1"/>
                </a:solidFill>
                <a:effectLst/>
                <a:latin typeface="+mn-lt"/>
                <a:ea typeface="+mn-ea"/>
                <a:cs typeface="+mn-cs"/>
              </a:rPr>
              <a:t>算法对网络的理解是基于“平面的”</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在运行</a:t>
            </a:r>
            <a:r>
              <a:rPr lang="en-US" altLang="zh-CN" sz="1200" b="0" i="0" kern="1200" dirty="0">
                <a:solidFill>
                  <a:schemeClr val="tx1"/>
                </a:solidFill>
                <a:effectLst/>
                <a:latin typeface="+mn-lt"/>
                <a:ea typeface="+mn-ea"/>
                <a:cs typeface="+mn-cs"/>
              </a:rPr>
              <a:t>RIP</a:t>
            </a:r>
            <a:r>
              <a:rPr lang="zh-CN" altLang="en-US" sz="1200" b="0" i="0" kern="1200" dirty="0">
                <a:solidFill>
                  <a:schemeClr val="tx1"/>
                </a:solidFill>
                <a:effectLst/>
                <a:latin typeface="+mn-lt"/>
                <a:ea typeface="+mn-ea"/>
                <a:cs typeface="+mn-cs"/>
              </a:rPr>
              <a:t>协议的</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眼中，网络仅仅是由一个个直连的邻居和一条条由邻居通告的路由组成。这样在</a:t>
            </a:r>
            <a:r>
              <a:rPr lang="zh-CN" altLang="en-US" sz="1200" b="0" i="0" u="none" strike="noStrike" kern="1200" dirty="0">
                <a:solidFill>
                  <a:schemeClr val="tx1"/>
                </a:solidFill>
                <a:effectLst/>
                <a:latin typeface="+mn-lt"/>
                <a:ea typeface="+mn-ea"/>
                <a:cs typeface="+mn-cs"/>
                <a:hlinkClick r:id="rId8"/>
              </a:rPr>
              <a:t>网络拓扑</a:t>
            </a:r>
            <a:r>
              <a:rPr lang="zh-CN" altLang="en-US" sz="1200" b="0" i="0" kern="1200" dirty="0">
                <a:solidFill>
                  <a:schemeClr val="tx1"/>
                </a:solidFill>
                <a:effectLst/>
                <a:latin typeface="+mn-lt"/>
                <a:ea typeface="+mn-ea"/>
                <a:cs typeface="+mn-cs"/>
              </a:rPr>
              <a:t>变化时难免会导致计算错误，产生自环。为了彻底解决这个问题，一种全新的算法</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链路状态算法应运而生。该算法从“立体”的角度来看待网络，每一台路由器都理解全局网络的</a:t>
            </a:r>
            <a:r>
              <a:rPr lang="zh-CN" altLang="en-US" sz="1200" b="0" i="0" u="none" strike="noStrike" kern="1200" dirty="0">
                <a:solidFill>
                  <a:schemeClr val="tx1"/>
                </a:solidFill>
                <a:effectLst/>
                <a:latin typeface="+mn-lt"/>
                <a:ea typeface="+mn-ea"/>
                <a:cs typeface="+mn-cs"/>
                <a:hlinkClick r:id="rId9"/>
              </a:rPr>
              <a:t>拓扑结构</a:t>
            </a:r>
            <a:r>
              <a:rPr lang="zh-CN" altLang="en-US" sz="1200" b="0" i="0" kern="1200" dirty="0">
                <a:solidFill>
                  <a:schemeClr val="tx1"/>
                </a:solidFill>
                <a:effectLst/>
                <a:latin typeface="+mn-lt"/>
                <a:ea typeface="+mn-ea"/>
                <a:cs typeface="+mn-cs"/>
              </a:rPr>
              <a:t>，并依据此来计算路由，由于每台路由器对网络的整体情况“一切尽在掌握”，所以自环的问题被这彻底的解决。</a:t>
            </a:r>
          </a:p>
          <a:p>
            <a:r>
              <a:rPr lang="en-US" altLang="zh-CN" sz="1200" b="0" i="0" u="none" strike="noStrike" kern="1200" dirty="0">
                <a:solidFill>
                  <a:schemeClr val="tx1"/>
                </a:solidFill>
                <a:effectLst/>
                <a:latin typeface="+mn-lt"/>
                <a:ea typeface="+mn-ea"/>
                <a:cs typeface="+mn-cs"/>
                <a:hlinkClick r:id="rId10"/>
              </a:rPr>
              <a:t>OSPF</a:t>
            </a:r>
            <a:r>
              <a:rPr lang="zh-CN" altLang="en-US" sz="1200" b="0" i="0" u="none" strike="noStrike" kern="1200" dirty="0">
                <a:solidFill>
                  <a:schemeClr val="tx1"/>
                </a:solidFill>
                <a:effectLst/>
                <a:latin typeface="+mn-lt"/>
                <a:ea typeface="+mn-ea"/>
                <a:cs typeface="+mn-cs"/>
                <a:hlinkClick r:id="rId10"/>
              </a:rPr>
              <a:t>协议</a:t>
            </a:r>
            <a:r>
              <a:rPr lang="zh-CN" altLang="en-US" sz="1200" b="0" i="0" kern="1200" dirty="0">
                <a:solidFill>
                  <a:schemeClr val="tx1"/>
                </a:solidFill>
                <a:effectLst/>
                <a:latin typeface="+mn-lt"/>
                <a:ea typeface="+mn-ea"/>
                <a:cs typeface="+mn-cs"/>
              </a:rPr>
              <a:t>与区域</a:t>
            </a:r>
          </a:p>
          <a:p>
            <a:r>
              <a:rPr lang="zh-CN" altLang="en-US" sz="1200" b="0" i="0" kern="1200" dirty="0">
                <a:solidFill>
                  <a:schemeClr val="tx1"/>
                </a:solidFill>
                <a:effectLst/>
                <a:latin typeface="+mn-lt"/>
                <a:ea typeface="+mn-ea"/>
                <a:cs typeface="+mn-cs"/>
              </a:rPr>
              <a:t>基于链路状态算法的</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协议虽然彻底的解决了路由自环问题，但这种算法本身也有很多固有的缺陷：</a:t>
            </a:r>
          </a:p>
          <a:p>
            <a:r>
              <a:rPr lang="zh-CN" altLang="en-US" sz="1200" b="0" i="0" kern="1200" dirty="0">
                <a:solidFill>
                  <a:schemeClr val="tx1"/>
                </a:solidFill>
                <a:effectLst/>
                <a:latin typeface="+mn-lt"/>
                <a:ea typeface="+mn-ea"/>
                <a:cs typeface="+mn-cs"/>
              </a:rPr>
              <a:t>耗费更多内存资源：每台</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都必须保存整个网络的拓扑</a:t>
            </a:r>
            <a:r>
              <a:rPr lang="zh-CN" altLang="en-US" sz="1200" b="0" i="0" u="none" strike="noStrike" kern="1200" dirty="0">
                <a:solidFill>
                  <a:schemeClr val="tx1"/>
                </a:solidFill>
                <a:effectLst/>
                <a:latin typeface="+mn-lt"/>
                <a:ea typeface="+mn-ea"/>
                <a:cs typeface="+mn-cs"/>
                <a:hlinkClick r:id="rId11"/>
              </a:rPr>
              <a:t>结构</a:t>
            </a:r>
            <a:r>
              <a:rPr lang="zh-CN" altLang="en-US" sz="1200" b="0" i="0" kern="1200" dirty="0">
                <a:solidFill>
                  <a:schemeClr val="tx1"/>
                </a:solidFill>
                <a:effectLst/>
                <a:latin typeface="+mn-lt"/>
                <a:ea typeface="+mn-ea"/>
                <a:cs typeface="+mn-cs"/>
              </a:rPr>
              <a:t>（以</a:t>
            </a:r>
            <a:r>
              <a:rPr lang="en-US" altLang="zh-CN" sz="1200" b="0" i="0" kern="1200" dirty="0">
                <a:solidFill>
                  <a:schemeClr val="tx1"/>
                </a:solidFill>
                <a:effectLst/>
                <a:latin typeface="+mn-lt"/>
                <a:ea typeface="+mn-ea"/>
                <a:cs typeface="+mn-cs"/>
              </a:rPr>
              <a:t>LSDB</a:t>
            </a:r>
            <a:r>
              <a:rPr lang="zh-CN" altLang="en-US" sz="1200" b="0" i="0" kern="1200" dirty="0">
                <a:solidFill>
                  <a:schemeClr val="tx1"/>
                </a:solidFill>
                <a:effectLst/>
                <a:latin typeface="+mn-lt"/>
                <a:ea typeface="+mn-ea"/>
                <a:cs typeface="+mn-cs"/>
              </a:rPr>
              <a:t>的形态）</a:t>
            </a:r>
          </a:p>
          <a:p>
            <a:r>
              <a:rPr lang="zh-CN" altLang="en-US" sz="1200" b="0" i="0" kern="1200" dirty="0">
                <a:solidFill>
                  <a:schemeClr val="tx1"/>
                </a:solidFill>
                <a:effectLst/>
                <a:latin typeface="+mn-lt"/>
                <a:ea typeface="+mn-ea"/>
                <a:cs typeface="+mn-cs"/>
              </a:rPr>
              <a:t>耗费更多</a:t>
            </a:r>
            <a:r>
              <a:rPr lang="en-US" altLang="zh-CN" sz="1200" b="0" i="0" kern="1200" dirty="0">
                <a:solidFill>
                  <a:schemeClr val="tx1"/>
                </a:solidFill>
                <a:effectLst/>
                <a:latin typeface="+mn-lt"/>
                <a:ea typeface="+mn-ea"/>
                <a:cs typeface="+mn-cs"/>
              </a:rPr>
              <a:t>CPU</a:t>
            </a:r>
            <a:r>
              <a:rPr lang="zh-CN" altLang="en-US" sz="1200" b="0" i="0" kern="1200" dirty="0">
                <a:solidFill>
                  <a:schemeClr val="tx1"/>
                </a:solidFill>
                <a:effectLst/>
                <a:latin typeface="+mn-lt"/>
                <a:ea typeface="+mn-ea"/>
                <a:cs typeface="+mn-cs"/>
              </a:rPr>
              <a:t>资源：该算法的路由计算使用</a:t>
            </a:r>
            <a:r>
              <a:rPr lang="en-US" altLang="zh-CN" sz="1200" b="0" i="0" kern="1200" dirty="0">
                <a:solidFill>
                  <a:schemeClr val="tx1"/>
                </a:solidFill>
                <a:effectLst/>
                <a:latin typeface="+mn-lt"/>
                <a:ea typeface="+mn-ea"/>
                <a:cs typeface="+mn-cs"/>
              </a:rPr>
              <a:t>SPF</a:t>
            </a:r>
            <a:r>
              <a:rPr lang="zh-CN" altLang="en-US" sz="1200" b="0" i="0" kern="1200" dirty="0">
                <a:solidFill>
                  <a:schemeClr val="tx1"/>
                </a:solidFill>
                <a:effectLst/>
                <a:latin typeface="+mn-lt"/>
                <a:ea typeface="+mn-ea"/>
                <a:cs typeface="+mn-cs"/>
              </a:rPr>
              <a:t>算法，较</a:t>
            </a:r>
            <a:r>
              <a:rPr lang="en-US" altLang="zh-CN" sz="1200" b="0" i="0" kern="1200" dirty="0">
                <a:solidFill>
                  <a:schemeClr val="tx1"/>
                </a:solidFill>
                <a:effectLst/>
                <a:latin typeface="+mn-lt"/>
                <a:ea typeface="+mn-ea"/>
                <a:cs typeface="+mn-cs"/>
              </a:rPr>
              <a:t>D-V</a:t>
            </a:r>
            <a:r>
              <a:rPr lang="zh-CN" altLang="en-US" sz="1200" b="0" i="0" kern="1200" dirty="0">
                <a:solidFill>
                  <a:schemeClr val="tx1"/>
                </a:solidFill>
                <a:effectLst/>
                <a:latin typeface="+mn-lt"/>
                <a:ea typeface="+mn-ea"/>
                <a:cs typeface="+mn-cs"/>
              </a:rPr>
              <a:t>算法要复杂的多。</a:t>
            </a:r>
          </a:p>
          <a:p>
            <a:r>
              <a:rPr lang="zh-CN" altLang="en-US" sz="1200" b="0" i="0" kern="1200" dirty="0">
                <a:solidFill>
                  <a:schemeClr val="tx1"/>
                </a:solidFill>
                <a:effectLst/>
                <a:latin typeface="+mn-lt"/>
                <a:ea typeface="+mn-ea"/>
                <a:cs typeface="+mn-cs"/>
              </a:rPr>
              <a:t>计算更为频繁：只要网络中有任何一台路由器的拓扑发生变化，就会导致网络中所有的路由器进行</a:t>
            </a:r>
            <a:r>
              <a:rPr lang="en-US" altLang="zh-CN" sz="1200" b="0" i="0" kern="1200" dirty="0">
                <a:solidFill>
                  <a:schemeClr val="tx1"/>
                </a:solidFill>
                <a:effectLst/>
                <a:latin typeface="+mn-lt"/>
                <a:ea typeface="+mn-ea"/>
                <a:cs typeface="+mn-cs"/>
              </a:rPr>
              <a:t>SPF</a:t>
            </a:r>
            <a:r>
              <a:rPr lang="zh-CN" altLang="en-US" sz="1200" b="0" i="0" kern="1200" dirty="0">
                <a:solidFill>
                  <a:schemeClr val="tx1"/>
                </a:solidFill>
                <a:effectLst/>
                <a:latin typeface="+mn-lt"/>
                <a:ea typeface="+mn-ea"/>
                <a:cs typeface="+mn-cs"/>
              </a:rPr>
              <a:t>计算，而且每台路由器都是将</a:t>
            </a:r>
            <a:r>
              <a:rPr lang="en-US" altLang="zh-CN" sz="1200" b="0" i="0" kern="1200" dirty="0">
                <a:solidFill>
                  <a:schemeClr val="tx1"/>
                </a:solidFill>
                <a:effectLst/>
                <a:latin typeface="+mn-lt"/>
                <a:ea typeface="+mn-ea"/>
                <a:cs typeface="+mn-cs"/>
              </a:rPr>
              <a:t>SPF</a:t>
            </a:r>
            <a:r>
              <a:rPr lang="zh-CN" altLang="en-US" sz="1200" b="0" i="0" kern="1200" dirty="0">
                <a:solidFill>
                  <a:schemeClr val="tx1"/>
                </a:solidFill>
                <a:effectLst/>
                <a:latin typeface="+mn-lt"/>
                <a:ea typeface="+mn-ea"/>
                <a:cs typeface="+mn-cs"/>
              </a:rPr>
              <a:t>算法重新执行一遍，以便找出变化的路由。</a:t>
            </a:r>
          </a:p>
          <a:p>
            <a:r>
              <a:rPr lang="zh-CN" altLang="en-US" sz="1200" b="0" i="0" kern="1200" dirty="0">
                <a:solidFill>
                  <a:schemeClr val="tx1"/>
                </a:solidFill>
                <a:effectLst/>
                <a:latin typeface="+mn-lt"/>
                <a:ea typeface="+mn-ea"/>
                <a:cs typeface="+mn-cs"/>
              </a:rPr>
              <a:t>而且，无论是</a:t>
            </a:r>
            <a:r>
              <a:rPr lang="en-US" altLang="zh-CN" sz="1200" b="0" i="0" kern="1200" dirty="0">
                <a:solidFill>
                  <a:schemeClr val="tx1"/>
                </a:solidFill>
                <a:effectLst/>
                <a:latin typeface="+mn-lt"/>
                <a:ea typeface="+mn-ea"/>
                <a:cs typeface="+mn-cs"/>
              </a:rPr>
              <a:t>D-V</a:t>
            </a:r>
            <a:r>
              <a:rPr lang="zh-CN" altLang="en-US" sz="1200" b="0" i="0" kern="1200" dirty="0">
                <a:solidFill>
                  <a:schemeClr val="tx1"/>
                </a:solidFill>
                <a:effectLst/>
                <a:latin typeface="+mn-lt"/>
                <a:ea typeface="+mn-ea"/>
                <a:cs typeface="+mn-cs"/>
              </a:rPr>
              <a:t>算法还是链路状态的</a:t>
            </a:r>
            <a:r>
              <a:rPr lang="zh-CN" altLang="en-US" sz="1200" b="0" i="0" u="none" strike="noStrike" kern="1200" dirty="0">
                <a:solidFill>
                  <a:schemeClr val="tx1"/>
                </a:solidFill>
                <a:effectLst/>
                <a:latin typeface="+mn-lt"/>
                <a:ea typeface="+mn-ea"/>
                <a:cs typeface="+mn-cs"/>
                <a:hlinkClick r:id="rId6"/>
              </a:rPr>
              <a:t>路由协议</a:t>
            </a:r>
            <a:r>
              <a:rPr lang="zh-CN" altLang="en-US" sz="1200" b="0" i="0" kern="1200" dirty="0">
                <a:solidFill>
                  <a:schemeClr val="tx1"/>
                </a:solidFill>
                <a:effectLst/>
                <a:latin typeface="+mn-lt"/>
                <a:ea typeface="+mn-ea"/>
                <a:cs typeface="+mn-cs"/>
              </a:rPr>
              <a:t>都存在如下缺陷：</a:t>
            </a:r>
          </a:p>
          <a:p>
            <a:r>
              <a:rPr lang="zh-CN" altLang="en-US" sz="1200" b="0" i="0" kern="1200" dirty="0">
                <a:solidFill>
                  <a:schemeClr val="tx1"/>
                </a:solidFill>
                <a:effectLst/>
                <a:latin typeface="+mn-lt"/>
                <a:ea typeface="+mn-ea"/>
                <a:cs typeface="+mn-cs"/>
              </a:rPr>
              <a:t>没有从协议本身反映出网络的</a:t>
            </a:r>
            <a:r>
              <a:rPr lang="zh-CN" altLang="en-US" sz="1200" b="0" i="0" u="none" strike="noStrike" kern="1200" dirty="0">
                <a:solidFill>
                  <a:schemeClr val="tx1"/>
                </a:solidFill>
                <a:effectLst/>
                <a:latin typeface="+mn-lt"/>
                <a:ea typeface="+mn-ea"/>
                <a:cs typeface="+mn-cs"/>
                <a:hlinkClick r:id="rId12"/>
              </a:rPr>
              <a:t>层次结构</a:t>
            </a:r>
            <a:r>
              <a:rPr lang="zh-CN" altLang="en-US" sz="1200" b="0" i="0" kern="1200" dirty="0">
                <a:solidFill>
                  <a:schemeClr val="tx1"/>
                </a:solidFill>
                <a:effectLst/>
                <a:latin typeface="+mn-lt"/>
                <a:ea typeface="+mn-ea"/>
                <a:cs typeface="+mn-cs"/>
              </a:rPr>
              <a:t>。因为实际应用中的一个网络是由各种级别的</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组成的，有核心层的骨干路由器、</a:t>
            </a:r>
            <a:r>
              <a:rPr lang="zh-CN" altLang="en-US" sz="1200" b="0" i="0" u="none" strike="noStrike" kern="1200" dirty="0">
                <a:solidFill>
                  <a:schemeClr val="tx1"/>
                </a:solidFill>
                <a:effectLst/>
                <a:latin typeface="+mn-lt"/>
                <a:ea typeface="+mn-ea"/>
                <a:cs typeface="+mn-cs"/>
                <a:hlinkClick r:id="rId13"/>
              </a:rPr>
              <a:t>汇聚层</a:t>
            </a:r>
            <a:r>
              <a:rPr lang="zh-CN" altLang="en-US" sz="1200" b="0" i="0" kern="1200" dirty="0">
                <a:solidFill>
                  <a:schemeClr val="tx1"/>
                </a:solidFill>
                <a:effectLst/>
                <a:latin typeface="+mn-lt"/>
                <a:ea typeface="+mn-ea"/>
                <a:cs typeface="+mn-cs"/>
              </a:rPr>
              <a:t>的</a:t>
            </a:r>
            <a:r>
              <a:rPr lang="zh-CN" altLang="en-US" sz="1200" b="0" i="0" u="none" strike="noStrike" kern="1200" dirty="0">
                <a:solidFill>
                  <a:schemeClr val="tx1"/>
                </a:solidFill>
                <a:effectLst/>
                <a:latin typeface="+mn-lt"/>
                <a:ea typeface="+mn-ea"/>
                <a:cs typeface="+mn-cs"/>
                <a:hlinkClick r:id="rId14"/>
              </a:rPr>
              <a:t>高端路由器</a:t>
            </a:r>
            <a:r>
              <a:rPr lang="zh-CN" altLang="en-US" sz="1200" b="0" i="0" kern="1200" dirty="0">
                <a:solidFill>
                  <a:schemeClr val="tx1"/>
                </a:solidFill>
                <a:effectLst/>
                <a:latin typeface="+mn-lt"/>
                <a:ea typeface="+mn-ea"/>
                <a:cs typeface="+mn-cs"/>
              </a:rPr>
              <a:t>、</a:t>
            </a:r>
            <a:r>
              <a:rPr lang="zh-CN" altLang="en-US" sz="1200" b="0" i="0" u="none" strike="noStrike" kern="1200" dirty="0">
                <a:solidFill>
                  <a:schemeClr val="tx1"/>
                </a:solidFill>
                <a:effectLst/>
                <a:latin typeface="+mn-lt"/>
                <a:ea typeface="+mn-ea"/>
                <a:cs typeface="+mn-cs"/>
                <a:hlinkClick r:id="rId15"/>
              </a:rPr>
              <a:t>接入层</a:t>
            </a:r>
            <a:r>
              <a:rPr lang="zh-CN" altLang="en-US" sz="1200" b="0" i="0" kern="1200" dirty="0">
                <a:solidFill>
                  <a:schemeClr val="tx1"/>
                </a:solidFill>
                <a:effectLst/>
                <a:latin typeface="+mn-lt"/>
                <a:ea typeface="+mn-ea"/>
                <a:cs typeface="+mn-cs"/>
              </a:rPr>
              <a:t>的低端路由器。这些路由器承担的任务不同，处理性能也不一样。但在路由协议中，所有的路由器都要完成几乎是相同的工作：发送已知的路由给邻居路由器，根据从邻居路由器获得的路由信息计算本地</a:t>
            </a:r>
            <a:r>
              <a:rPr lang="zh-CN" altLang="en-US" sz="1200" b="0" i="0" u="none" strike="noStrike" kern="1200" dirty="0">
                <a:solidFill>
                  <a:schemeClr val="tx1"/>
                </a:solidFill>
                <a:effectLst/>
                <a:latin typeface="+mn-lt"/>
                <a:ea typeface="+mn-ea"/>
                <a:cs typeface="+mn-cs"/>
                <a:hlinkClick r:id="rId16"/>
              </a:rPr>
              <a:t>路由表</a:t>
            </a:r>
            <a:r>
              <a:rPr lang="zh-CN" altLang="en-US" sz="1200" b="0" i="0" kern="1200" dirty="0">
                <a:solidFill>
                  <a:schemeClr val="tx1"/>
                </a:solidFill>
                <a:effectLst/>
                <a:latin typeface="+mn-lt"/>
                <a:ea typeface="+mn-ea"/>
                <a:cs typeface="+mn-cs"/>
              </a:rPr>
              <a:t>。虽然每台路由器的接口数量不同，但最终计算得来的路由表的规模基本是一样的。</a:t>
            </a:r>
          </a:p>
          <a:p>
            <a:r>
              <a:rPr lang="zh-CN" altLang="en-US" sz="1200" b="0" i="0" kern="1200" dirty="0">
                <a:solidFill>
                  <a:schemeClr val="tx1"/>
                </a:solidFill>
                <a:effectLst/>
                <a:latin typeface="+mn-lt"/>
                <a:ea typeface="+mn-ea"/>
                <a:cs typeface="+mn-cs"/>
              </a:rPr>
              <a:t>为了彻底解决上述问题，</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提出了区域的概念（</a:t>
            </a:r>
            <a:r>
              <a:rPr lang="en-US" altLang="zh-CN" sz="1200" b="0" i="0" kern="1200" dirty="0">
                <a:solidFill>
                  <a:schemeClr val="tx1"/>
                </a:solidFill>
                <a:effectLst/>
                <a:latin typeface="+mn-lt"/>
                <a:ea typeface="+mn-ea"/>
                <a:cs typeface="+mn-cs"/>
              </a:rPr>
              <a:t>AREA</a:t>
            </a:r>
            <a:r>
              <a:rPr lang="zh-CN" altLang="en-US" sz="1200" b="0" i="0" kern="1200" dirty="0">
                <a:solidFill>
                  <a:schemeClr val="tx1"/>
                </a:solidFill>
                <a:effectLst/>
                <a:latin typeface="+mn-lt"/>
                <a:ea typeface="+mn-ea"/>
                <a:cs typeface="+mn-cs"/>
              </a:rPr>
              <a:t>），区域是将所有运行</a:t>
            </a:r>
            <a:r>
              <a:rPr lang="en-US" altLang="zh-CN" sz="1200" b="0" i="0" kern="1200" dirty="0">
                <a:solidFill>
                  <a:schemeClr val="tx1"/>
                </a:solidFill>
                <a:effectLst/>
                <a:latin typeface="+mn-lt"/>
                <a:ea typeface="+mn-ea"/>
                <a:cs typeface="+mn-cs"/>
              </a:rPr>
              <a:t>OSPF </a:t>
            </a:r>
            <a:r>
              <a:rPr lang="zh-CN" altLang="en-US" sz="1200" b="0" i="0" kern="1200" dirty="0">
                <a:solidFill>
                  <a:schemeClr val="tx1"/>
                </a:solidFill>
                <a:effectLst/>
                <a:latin typeface="+mn-lt"/>
                <a:ea typeface="+mn-ea"/>
                <a:cs typeface="+mn-cs"/>
              </a:rPr>
              <a:t>的路由器人为的分成不同的组，以区域</a:t>
            </a:r>
            <a:r>
              <a:rPr lang="en-US" altLang="zh-CN" sz="1200" b="0" i="0" kern="1200" dirty="0">
                <a:solidFill>
                  <a:schemeClr val="tx1"/>
                </a:solidFill>
                <a:effectLst/>
                <a:latin typeface="+mn-lt"/>
                <a:ea typeface="+mn-ea"/>
                <a:cs typeface="+mn-cs"/>
              </a:rPr>
              <a:t>ID</a:t>
            </a:r>
            <a:r>
              <a:rPr lang="zh-CN" altLang="en-US" sz="1200" b="0" i="0" kern="1200" dirty="0">
                <a:solidFill>
                  <a:schemeClr val="tx1"/>
                </a:solidFill>
                <a:effectLst/>
                <a:latin typeface="+mn-lt"/>
                <a:ea typeface="+mn-ea"/>
                <a:cs typeface="+mn-cs"/>
              </a:rPr>
              <a:t>来标示。在区域内路由计算的方法不变，由于划分区域之后，每个区域内的路由器不会很多，所有上述缺陷表现得并不严重，带来的后果可以忽略不计。而在区域之间计算路由时采用</a:t>
            </a:r>
            <a:r>
              <a:rPr lang="en-US" altLang="zh-CN" sz="1200" b="0" i="0" kern="1200" dirty="0">
                <a:solidFill>
                  <a:schemeClr val="tx1"/>
                </a:solidFill>
                <a:effectLst/>
                <a:latin typeface="+mn-lt"/>
                <a:ea typeface="+mn-ea"/>
                <a:cs typeface="+mn-cs"/>
              </a:rPr>
              <a:t>D-V</a:t>
            </a:r>
            <a:r>
              <a:rPr lang="zh-CN" altLang="en-US" sz="1200" b="0" i="0" kern="1200" dirty="0">
                <a:solidFill>
                  <a:schemeClr val="tx1"/>
                </a:solidFill>
                <a:effectLst/>
                <a:latin typeface="+mn-lt"/>
                <a:ea typeface="+mn-ea"/>
                <a:cs typeface="+mn-cs"/>
              </a:rPr>
              <a:t>算法，这样三个缺点就被成功的规避了。实际上区域概念的提出意义远不只这些，在划分为区域之后：</a:t>
            </a:r>
          </a:p>
          <a:p>
            <a:r>
              <a:rPr lang="zh-CN" altLang="en-US" sz="1200" b="0" i="0" kern="1200" dirty="0">
                <a:solidFill>
                  <a:schemeClr val="tx1"/>
                </a:solidFill>
                <a:effectLst/>
                <a:latin typeface="+mn-lt"/>
                <a:ea typeface="+mn-ea"/>
                <a:cs typeface="+mn-cs"/>
              </a:rPr>
              <a:t>网络的拓扑结构就与</a:t>
            </a:r>
            <a:r>
              <a:rPr lang="zh-CN" altLang="en-US" sz="1200" b="0" i="0" u="none" strike="noStrike" kern="1200" dirty="0">
                <a:solidFill>
                  <a:schemeClr val="tx1"/>
                </a:solidFill>
                <a:effectLst/>
                <a:latin typeface="+mn-lt"/>
                <a:ea typeface="+mn-ea"/>
                <a:cs typeface="+mn-cs"/>
                <a:hlinkClick r:id="rId6"/>
              </a:rPr>
              <a:t>路由协议</a:t>
            </a:r>
            <a:r>
              <a:rPr lang="zh-CN" altLang="en-US" sz="1200" b="0" i="0" kern="1200" dirty="0">
                <a:solidFill>
                  <a:schemeClr val="tx1"/>
                </a:solidFill>
                <a:effectLst/>
                <a:latin typeface="+mn-lt"/>
                <a:ea typeface="+mn-ea"/>
                <a:cs typeface="+mn-cs"/>
              </a:rPr>
              <a:t>之间存在了一种对应关系，核心和高端的路由器由于处理能力强，可以规划在骨干区域之中。因为骨干区域的路由器要承担更多的路由计算任务。</a:t>
            </a:r>
          </a:p>
          <a:p>
            <a:r>
              <a:rPr lang="zh-CN" altLang="en-US" sz="1200" b="0" i="0" kern="1200" dirty="0">
                <a:solidFill>
                  <a:schemeClr val="tx1"/>
                </a:solidFill>
                <a:effectLst/>
                <a:latin typeface="+mn-lt"/>
                <a:ea typeface="+mn-ea"/>
                <a:cs typeface="+mn-cs"/>
              </a:rPr>
              <a:t>每个单独的区域实际上就是一个独立于网络中其他区域的系统，可以在不同的区域中试行不同的路由策略，使组网规划更为灵活方便。</a:t>
            </a:r>
          </a:p>
          <a:p>
            <a:r>
              <a:rPr lang="zh-CN" altLang="en-US" sz="1200" b="0" i="0" kern="1200" dirty="0">
                <a:solidFill>
                  <a:schemeClr val="tx1"/>
                </a:solidFill>
                <a:effectLst/>
                <a:latin typeface="+mn-lt"/>
                <a:ea typeface="+mn-ea"/>
                <a:cs typeface="+mn-cs"/>
              </a:rPr>
              <a:t>实际上</a:t>
            </a:r>
            <a:r>
              <a:rPr lang="en-US" altLang="zh-CN" sz="1200" b="0" i="0" kern="1200" dirty="0">
                <a:solidFill>
                  <a:schemeClr val="tx1"/>
                </a:solidFill>
                <a:effectLst/>
                <a:latin typeface="+mn-lt"/>
                <a:ea typeface="+mn-ea"/>
                <a:cs typeface="+mn-cs"/>
              </a:rPr>
              <a:t>OSPF </a:t>
            </a:r>
            <a:r>
              <a:rPr lang="zh-CN" altLang="en-US" sz="1200" b="0" i="0" kern="1200" dirty="0">
                <a:solidFill>
                  <a:schemeClr val="tx1"/>
                </a:solidFill>
                <a:effectLst/>
                <a:latin typeface="+mn-lt"/>
                <a:ea typeface="+mn-ea"/>
                <a:cs typeface="+mn-cs"/>
              </a:rPr>
              <a:t>协议在当今的网络中广为流行，不是因为她使用了无环路的链路状态算法，而是因为她提出了区域的概念！</a:t>
            </a:r>
          </a:p>
          <a:p>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a:t>
            </a:r>
          </a:p>
          <a:p>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区域就是一个对区域概念的最典型的应用。</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区域的设计思想在于：在划分了区域之后，非骨干区域中的</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对于区域外的路由，一定要通过</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a:t>
            </a:r>
            <a:r>
              <a:rPr lang="zh-CN" altLang="en-US" sz="1200" b="0" i="0" u="none" strike="noStrike" kern="1200" dirty="0">
                <a:solidFill>
                  <a:schemeClr val="tx1"/>
                </a:solidFill>
                <a:effectLst/>
                <a:latin typeface="+mn-lt"/>
                <a:ea typeface="+mn-ea"/>
                <a:cs typeface="+mn-cs"/>
                <a:hlinkClick r:id="rId17"/>
              </a:rPr>
              <a:t>区域边界路由器</a:t>
            </a:r>
            <a:r>
              <a:rPr lang="zh-CN" altLang="en-US" sz="1200" b="0" i="0" kern="1200" dirty="0">
                <a:solidFill>
                  <a:schemeClr val="tx1"/>
                </a:solidFill>
                <a:effectLst/>
                <a:latin typeface="+mn-lt"/>
                <a:ea typeface="+mn-ea"/>
                <a:cs typeface="+mn-cs"/>
              </a:rPr>
              <a:t>）来转发，或者说对于区域内的路由器来说</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是一个通往外部世界的必经之路。既然如此，对于区域内的路由器来说，就没有必要知道通往外部世界的详细的路由了，代之以由</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向该区域发布一条</a:t>
            </a:r>
            <a:r>
              <a:rPr lang="zh-CN" altLang="en-US" sz="1200" b="0" i="0" u="none" strike="noStrike" kern="1200" dirty="0">
                <a:solidFill>
                  <a:schemeClr val="tx1"/>
                </a:solidFill>
                <a:effectLst/>
                <a:latin typeface="+mn-lt"/>
                <a:ea typeface="+mn-ea"/>
                <a:cs typeface="+mn-cs"/>
                <a:hlinkClick r:id="rId18"/>
              </a:rPr>
              <a:t>缺省路由</a:t>
            </a:r>
            <a:r>
              <a:rPr lang="zh-CN" altLang="en-US" sz="1200" b="0" i="0" kern="1200" dirty="0">
                <a:solidFill>
                  <a:schemeClr val="tx1"/>
                </a:solidFill>
                <a:effectLst/>
                <a:latin typeface="+mn-lt"/>
                <a:ea typeface="+mn-ea"/>
                <a:cs typeface="+mn-cs"/>
              </a:rPr>
              <a:t>来指导报文的发送。这样在区域内的路由器中就只有为数不多的区域内</a:t>
            </a:r>
            <a:r>
              <a:rPr lang="zh-CN" altLang="en-US" sz="1200" b="0" i="0" u="none" strike="noStrike" kern="1200" dirty="0">
                <a:solidFill>
                  <a:schemeClr val="tx1"/>
                </a:solidFill>
                <a:effectLst/>
                <a:latin typeface="+mn-lt"/>
                <a:ea typeface="+mn-ea"/>
                <a:cs typeface="+mn-cs"/>
                <a:hlinkClick r:id="rId19"/>
              </a:rPr>
              <a:t>路由</a:t>
            </a:r>
            <a:r>
              <a:rPr lang="zh-CN" altLang="en-US" sz="1200" b="0" i="0" kern="1200" dirty="0">
                <a:solidFill>
                  <a:schemeClr val="tx1"/>
                </a:solidFill>
                <a:effectLst/>
                <a:latin typeface="+mn-lt"/>
                <a:ea typeface="+mn-ea"/>
                <a:cs typeface="+mn-cs"/>
              </a:rPr>
              <a:t>和一条指向</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的缺省路由。而且无论区域外的路由如何变化，都不会影响到区域内路由器的路由表。由于区域内的路由器通常是由一些处理能力有限的低端路由器组成，所以处于</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区域内的这些低端设备既不需要保存庞大的</a:t>
            </a:r>
            <a:r>
              <a:rPr lang="zh-CN" altLang="en-US" sz="1200" b="0" i="0" u="none" strike="noStrike" kern="1200" dirty="0">
                <a:solidFill>
                  <a:schemeClr val="tx1"/>
                </a:solidFill>
                <a:effectLst/>
                <a:latin typeface="+mn-lt"/>
                <a:ea typeface="+mn-ea"/>
                <a:cs typeface="+mn-cs"/>
                <a:hlinkClick r:id="rId16"/>
              </a:rPr>
              <a:t>路由表</a:t>
            </a:r>
            <a:r>
              <a:rPr lang="zh-CN" altLang="en-US" sz="1200" b="0" i="0" kern="1200" dirty="0">
                <a:solidFill>
                  <a:schemeClr val="tx1"/>
                </a:solidFill>
                <a:effectLst/>
                <a:latin typeface="+mn-lt"/>
                <a:ea typeface="+mn-ea"/>
                <a:cs typeface="+mn-cs"/>
              </a:rPr>
              <a:t>，也不需要经常性的进行路由计算。有了</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属性之后，网络的规划更符合实际的设备特点。</a:t>
            </a:r>
          </a:p>
          <a:p>
            <a:r>
              <a:rPr lang="zh-CN" altLang="en-US" sz="1200" b="0" i="0" kern="1200" dirty="0">
                <a:solidFill>
                  <a:schemeClr val="tx1"/>
                </a:solidFill>
                <a:effectLst/>
                <a:latin typeface="+mn-lt"/>
                <a:ea typeface="+mn-ea"/>
                <a:cs typeface="+mn-cs"/>
              </a:rPr>
              <a:t>以上描述的只是</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区域的设计思想，在协议文本中，对</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区域的精确定义是：</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区域一定是非骨干区域和非转换区域（可以配置虚连接的区域），并且在该区域中不可传递</a:t>
            </a:r>
            <a:r>
              <a:rPr lang="en-US" altLang="zh-CN" sz="1200" b="0" i="0" kern="1200" dirty="0">
                <a:solidFill>
                  <a:schemeClr val="tx1"/>
                </a:solidFill>
                <a:effectLst/>
                <a:latin typeface="+mn-lt"/>
                <a:ea typeface="+mn-ea"/>
                <a:cs typeface="+mn-cs"/>
              </a:rPr>
              <a:t>Type 5</a:t>
            </a:r>
            <a:r>
              <a:rPr lang="zh-CN" altLang="en-US" sz="1200" b="0" i="0" kern="1200" dirty="0">
                <a:solidFill>
                  <a:schemeClr val="tx1"/>
                </a:solidFill>
                <a:effectLst/>
                <a:latin typeface="+mn-lt"/>
                <a:ea typeface="+mn-ea"/>
                <a:cs typeface="+mn-cs"/>
              </a:rPr>
              <a:t>类型的</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 因为协议的设计者认为路由表中的绝大部分路由均是来自</a:t>
            </a:r>
            <a:r>
              <a:rPr lang="zh-CN" altLang="en-US" sz="1200" b="0" i="0" u="none" strike="noStrike" kern="1200" dirty="0">
                <a:solidFill>
                  <a:schemeClr val="tx1"/>
                </a:solidFill>
                <a:effectLst/>
                <a:latin typeface="+mn-lt"/>
                <a:ea typeface="+mn-ea"/>
                <a:cs typeface="+mn-cs"/>
                <a:hlinkClick r:id="rId20"/>
              </a:rPr>
              <a:t>自治系统</a:t>
            </a:r>
            <a:r>
              <a:rPr lang="zh-CN" altLang="en-US" sz="1200" b="0" i="0" kern="1200" dirty="0">
                <a:solidFill>
                  <a:schemeClr val="tx1"/>
                </a:solidFill>
                <a:effectLst/>
                <a:latin typeface="+mn-lt"/>
                <a:ea typeface="+mn-ea"/>
                <a:cs typeface="+mn-cs"/>
              </a:rPr>
              <a:t>外部的引入的路由。（由于</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是链路状态算法的</a:t>
            </a:r>
            <a:r>
              <a:rPr lang="zh-CN" altLang="en-US" sz="1200" b="0" i="0" u="none" strike="noStrike" kern="1200" dirty="0">
                <a:solidFill>
                  <a:schemeClr val="tx1"/>
                </a:solidFill>
                <a:effectLst/>
                <a:latin typeface="+mn-lt"/>
                <a:ea typeface="+mn-ea"/>
                <a:cs typeface="+mn-cs"/>
                <a:hlinkClick r:id="rId6"/>
              </a:rPr>
              <a:t>路由协议</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就是用来描述</a:t>
            </a:r>
            <a:r>
              <a:rPr lang="zh-CN" altLang="en-US" sz="1200" b="0" i="0" u="none" strike="noStrike" kern="1200" dirty="0">
                <a:solidFill>
                  <a:schemeClr val="tx1"/>
                </a:solidFill>
                <a:effectLst/>
                <a:latin typeface="+mn-lt"/>
                <a:ea typeface="+mn-ea"/>
                <a:cs typeface="+mn-cs"/>
                <a:hlinkClick r:id="rId21"/>
              </a:rPr>
              <a:t>网络拓扑结构</a:t>
            </a:r>
            <a:r>
              <a:rPr lang="zh-CN" altLang="en-US" sz="1200" b="0" i="0" kern="1200" dirty="0">
                <a:solidFill>
                  <a:schemeClr val="tx1"/>
                </a:solidFill>
                <a:effectLst/>
                <a:latin typeface="+mn-lt"/>
                <a:ea typeface="+mn-ea"/>
                <a:cs typeface="+mn-cs"/>
              </a:rPr>
              <a:t>的一种数据结构。在</a:t>
            </a:r>
            <a:r>
              <a:rPr lang="en-US" altLang="zh-CN" sz="1200" b="0" i="0" kern="1200" dirty="0">
                <a:solidFill>
                  <a:schemeClr val="tx1"/>
                </a:solidFill>
                <a:effectLst/>
                <a:latin typeface="+mn-lt"/>
                <a:ea typeface="+mn-ea"/>
                <a:cs typeface="+mn-cs"/>
              </a:rPr>
              <a:t>OSPF </a:t>
            </a:r>
            <a:r>
              <a:rPr lang="zh-CN" altLang="en-US" sz="1200" b="0" i="0" kern="1200" dirty="0">
                <a:solidFill>
                  <a:schemeClr val="tx1"/>
                </a:solidFill>
                <a:effectLst/>
                <a:latin typeface="+mn-lt"/>
                <a:ea typeface="+mn-ea"/>
                <a:cs typeface="+mn-cs"/>
              </a:rPr>
              <a:t>中将</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分为</a:t>
            </a:r>
            <a:r>
              <a:rPr lang="en-US" altLang="zh-CN" sz="1200" b="0" i="0" kern="1200" dirty="0">
                <a:solidFill>
                  <a:schemeClr val="tx1"/>
                </a:solidFill>
                <a:effectLst/>
                <a:latin typeface="+mn-lt"/>
                <a:ea typeface="+mn-ea"/>
                <a:cs typeface="+mn-cs"/>
              </a:rPr>
              <a:t>5</a:t>
            </a:r>
            <a:r>
              <a:rPr lang="zh-CN" altLang="en-US" sz="1200" b="0" i="0" kern="1200" dirty="0">
                <a:solidFill>
                  <a:schemeClr val="tx1"/>
                </a:solidFill>
                <a:effectLst/>
                <a:latin typeface="+mn-lt"/>
                <a:ea typeface="+mn-ea"/>
                <a:cs typeface="+mn-cs"/>
              </a:rPr>
              <a:t>类：</a:t>
            </a:r>
            <a:r>
              <a:rPr lang="en-US" altLang="zh-CN" sz="1200" b="0" i="0" kern="1200" dirty="0">
                <a:solidFill>
                  <a:schemeClr val="tx1"/>
                </a:solidFill>
                <a:effectLst/>
                <a:latin typeface="+mn-lt"/>
                <a:ea typeface="+mn-ea"/>
                <a:cs typeface="+mn-cs"/>
              </a:rPr>
              <a:t>type1</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2</a:t>
            </a:r>
            <a:r>
              <a:rPr lang="zh-CN" altLang="en-US" sz="1200" b="0" i="0" kern="1200" dirty="0">
                <a:solidFill>
                  <a:schemeClr val="tx1"/>
                </a:solidFill>
                <a:effectLst/>
                <a:latin typeface="+mn-lt"/>
                <a:ea typeface="+mn-ea"/>
                <a:cs typeface="+mn-cs"/>
              </a:rPr>
              <a:t>两种用来描述区域内的</a:t>
            </a:r>
            <a:r>
              <a:rPr lang="zh-CN" altLang="en-US" sz="1200" b="0" i="0" u="none" strike="noStrike" kern="1200" dirty="0">
                <a:solidFill>
                  <a:schemeClr val="tx1"/>
                </a:solidFill>
                <a:effectLst/>
                <a:latin typeface="+mn-lt"/>
                <a:ea typeface="+mn-ea"/>
                <a:cs typeface="+mn-cs"/>
                <a:hlinkClick r:id="rId19"/>
              </a:rPr>
              <a:t>路由</a:t>
            </a:r>
            <a:r>
              <a:rPr lang="zh-CN" altLang="en-US" sz="1200" b="0" i="0" kern="1200" dirty="0">
                <a:solidFill>
                  <a:schemeClr val="tx1"/>
                </a:solidFill>
                <a:effectLst/>
                <a:latin typeface="+mn-lt"/>
                <a:ea typeface="+mn-ea"/>
                <a:cs typeface="+mn-cs"/>
              </a:rPr>
              <a:t>信息；</a:t>
            </a:r>
            <a:r>
              <a:rPr lang="en-US" altLang="zh-CN" sz="1200" b="0" i="0" u="none" strike="noStrike" kern="1200" dirty="0">
                <a:solidFill>
                  <a:schemeClr val="tx1"/>
                </a:solidFill>
                <a:effectLst/>
                <a:latin typeface="+mn-lt"/>
                <a:ea typeface="+mn-ea"/>
                <a:cs typeface="+mn-cs"/>
                <a:hlinkClick r:id="rId22"/>
              </a:rPr>
              <a:t>type3</a:t>
            </a:r>
            <a:r>
              <a:rPr lang="zh-CN" altLang="en-US" sz="1200" b="0" i="0" kern="1200" dirty="0">
                <a:solidFill>
                  <a:schemeClr val="tx1"/>
                </a:solidFill>
                <a:effectLst/>
                <a:latin typeface="+mn-lt"/>
                <a:ea typeface="+mn-ea"/>
                <a:cs typeface="+mn-cs"/>
              </a:rPr>
              <a:t>用来描述区域间的路由信息；</a:t>
            </a:r>
            <a:r>
              <a:rPr lang="en-US" altLang="zh-CN" sz="1200" b="0" i="0" kern="1200" dirty="0">
                <a:solidFill>
                  <a:schemeClr val="tx1"/>
                </a:solidFill>
                <a:effectLst/>
                <a:latin typeface="+mn-lt"/>
                <a:ea typeface="+mn-ea"/>
                <a:cs typeface="+mn-cs"/>
              </a:rPr>
              <a:t>type4</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5</a:t>
            </a:r>
            <a:r>
              <a:rPr lang="zh-CN" altLang="en-US" sz="1200" b="0" i="0" kern="1200" dirty="0">
                <a:solidFill>
                  <a:schemeClr val="tx1"/>
                </a:solidFill>
                <a:effectLst/>
                <a:latin typeface="+mn-lt"/>
                <a:ea typeface="+mn-ea"/>
                <a:cs typeface="+mn-cs"/>
              </a:rPr>
              <a:t>用来描述自治系统外部的路由信息。）</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链路状态公布</a:t>
            </a:r>
            <a:r>
              <a:rPr lang="en-US" altLang="zh-CN" sz="1200" b="0" i="0" u="none" strike="noStrike" kern="1200" dirty="0">
                <a:solidFill>
                  <a:schemeClr val="tx1"/>
                </a:solidFill>
                <a:effectLst/>
                <a:latin typeface="+mn-lt"/>
                <a:ea typeface="+mn-ea"/>
                <a:cs typeface="+mn-cs"/>
                <a:hlinkClick r:id="rId23"/>
              </a:rPr>
              <a:t>LSA</a:t>
            </a:r>
            <a:r>
              <a:rPr lang="zh-CN" altLang="en-US" sz="1200" b="0" i="0" u="none" strike="noStrike" kern="1200" dirty="0">
                <a:solidFill>
                  <a:schemeClr val="tx1"/>
                </a:solidFill>
                <a:effectLst/>
                <a:latin typeface="+mn-lt"/>
                <a:ea typeface="+mn-ea"/>
                <a:cs typeface="+mn-cs"/>
                <a:hlinkClick r:id="rId23"/>
              </a:rPr>
              <a:t>类型</a:t>
            </a:r>
            <a:r>
              <a:rPr lang="en-US" altLang="zh-CN" sz="1200" b="0" i="0" kern="1200" dirty="0">
                <a:solidFill>
                  <a:schemeClr val="tx1"/>
                </a:solidFill>
                <a:effectLst/>
                <a:latin typeface="+mn-lt"/>
                <a:ea typeface="+mn-ea"/>
                <a:cs typeface="+mn-cs"/>
              </a:rPr>
              <a:t>5</a:t>
            </a:r>
            <a:r>
              <a:rPr lang="zh-CN" altLang="en-US" sz="1200" b="0" i="0" kern="1200" dirty="0">
                <a:solidFill>
                  <a:schemeClr val="tx1"/>
                </a:solidFill>
                <a:effectLst/>
                <a:latin typeface="+mn-lt"/>
                <a:ea typeface="+mn-ea"/>
                <a:cs typeface="+mn-cs"/>
              </a:rPr>
              <a:t>定义了到达外部网络的路由，它并不</a:t>
            </a:r>
            <a:r>
              <a:rPr lang="zh-CN" altLang="en-US" sz="1200" b="0" i="0" u="none" strike="noStrike" kern="1200" dirty="0">
                <a:solidFill>
                  <a:schemeClr val="tx1"/>
                </a:solidFill>
                <a:effectLst/>
                <a:latin typeface="+mn-lt"/>
                <a:ea typeface="+mn-ea"/>
                <a:cs typeface="+mn-cs"/>
                <a:hlinkClick r:id="rId24"/>
              </a:rPr>
              <a:t>泛洪</a:t>
            </a:r>
            <a:r>
              <a:rPr lang="zh-CN" altLang="en-US" sz="1200" b="0" i="0" kern="1200" dirty="0">
                <a:solidFill>
                  <a:schemeClr val="tx1"/>
                </a:solidFill>
                <a:effectLst/>
                <a:latin typeface="+mn-lt"/>
                <a:ea typeface="+mn-ea"/>
                <a:cs typeface="+mn-cs"/>
              </a:rPr>
              <a:t>到</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区域。连接到</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区域的</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为外部网络发送一个</a:t>
            </a:r>
            <a:r>
              <a:rPr lang="zh-CN" altLang="en-US" sz="1200" b="0" i="0" u="none" strike="noStrike" kern="1200" dirty="0">
                <a:solidFill>
                  <a:schemeClr val="tx1"/>
                </a:solidFill>
                <a:effectLst/>
                <a:latin typeface="+mn-lt"/>
                <a:ea typeface="+mn-ea"/>
                <a:cs typeface="+mn-cs"/>
                <a:hlinkClick r:id="rId18"/>
              </a:rPr>
              <a:t>缺省路由</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0.0.0.0</a:t>
            </a:r>
            <a:r>
              <a:rPr lang="zh-CN" altLang="en-US" sz="1200" b="0" i="0" kern="1200" dirty="0">
                <a:solidFill>
                  <a:schemeClr val="tx1"/>
                </a:solidFill>
                <a:effectLst/>
                <a:latin typeface="+mn-lt"/>
                <a:ea typeface="+mn-ea"/>
                <a:cs typeface="+mn-cs"/>
              </a:rPr>
              <a:t>）到</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区域。这允许</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区域内部的某个</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将报文转发到一个目的网络，而该网络并没有出现在</a:t>
            </a:r>
            <a:r>
              <a:rPr lang="en-US" altLang="zh-CN" sz="1200" b="0" i="0" kern="1200" dirty="0">
                <a:solidFill>
                  <a:schemeClr val="tx1"/>
                </a:solidFill>
                <a:effectLst/>
                <a:latin typeface="+mn-lt"/>
                <a:ea typeface="+mn-ea"/>
                <a:cs typeface="+mn-cs"/>
              </a:rPr>
              <a:t>s t u b</a:t>
            </a:r>
            <a:r>
              <a:rPr lang="zh-CN" altLang="en-US" sz="1200" b="0" i="0" kern="1200" dirty="0">
                <a:solidFill>
                  <a:schemeClr val="tx1"/>
                </a:solidFill>
                <a:effectLst/>
                <a:latin typeface="+mn-lt"/>
                <a:ea typeface="+mn-ea"/>
                <a:cs typeface="+mn-cs"/>
              </a:rPr>
              <a:t>区域路由器的路由表中。对于那些在自己的路由表中没有找到的网络报文， </a:t>
            </a:r>
            <a:r>
              <a:rPr lang="en-US" altLang="zh-CN" sz="1200" b="0" i="0" kern="1200" dirty="0">
                <a:solidFill>
                  <a:schemeClr val="tx1"/>
                </a:solidFill>
                <a:effectLst/>
                <a:latin typeface="+mn-lt"/>
                <a:ea typeface="+mn-ea"/>
                <a:cs typeface="+mn-cs"/>
              </a:rPr>
              <a:t>s t u b</a:t>
            </a:r>
            <a:r>
              <a:rPr lang="zh-CN" altLang="en-US" sz="1200" b="0" i="0" kern="1200" dirty="0">
                <a:solidFill>
                  <a:schemeClr val="tx1"/>
                </a:solidFill>
                <a:effectLst/>
                <a:latin typeface="+mn-lt"/>
                <a:ea typeface="+mn-ea"/>
                <a:cs typeface="+mn-cs"/>
              </a:rPr>
              <a:t>区域路由器将其转发到</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路由器，而该</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路由器已发送</a:t>
            </a:r>
            <a:r>
              <a:rPr lang="en-US" altLang="zh-CN" sz="1200" b="0" i="0" kern="1200" dirty="0">
                <a:solidFill>
                  <a:schemeClr val="tx1"/>
                </a:solidFill>
                <a:effectLst/>
                <a:latin typeface="+mn-lt"/>
                <a:ea typeface="+mn-ea"/>
                <a:cs typeface="+mn-cs"/>
              </a:rPr>
              <a:t>0.0.0.0 LSA</a:t>
            </a:r>
          </a:p>
          <a:p>
            <a:r>
              <a:rPr lang="zh-CN" altLang="en-US" sz="1200" b="0" i="0" kern="1200" dirty="0">
                <a:solidFill>
                  <a:schemeClr val="tx1"/>
                </a:solidFill>
                <a:effectLst/>
                <a:latin typeface="+mn-lt"/>
                <a:ea typeface="+mn-ea"/>
                <a:cs typeface="+mn-cs"/>
              </a:rPr>
              <a:t>需要注意的是定义中对于过滤</a:t>
            </a:r>
            <a:r>
              <a:rPr lang="en-US" altLang="zh-CN" sz="1200" b="0" i="0" kern="1200" dirty="0">
                <a:solidFill>
                  <a:schemeClr val="tx1"/>
                </a:solidFill>
                <a:effectLst/>
                <a:latin typeface="+mn-lt"/>
                <a:ea typeface="+mn-ea"/>
                <a:cs typeface="+mn-cs"/>
              </a:rPr>
              <a:t>TYPE5</a:t>
            </a:r>
            <a:r>
              <a:rPr lang="zh-CN" altLang="en-US" sz="1200" b="0" i="0" kern="1200" dirty="0">
                <a:solidFill>
                  <a:schemeClr val="tx1"/>
                </a:solidFill>
                <a:effectLst/>
                <a:latin typeface="+mn-lt"/>
                <a:ea typeface="+mn-ea"/>
                <a:cs typeface="+mn-cs"/>
              </a:rPr>
              <a:t>类型的</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使用的描述语言是“不可传递”，这就意味着不仅区域外的</a:t>
            </a:r>
            <a:r>
              <a:rPr lang="en-US" altLang="zh-CN" sz="1200" b="0" i="0" kern="1200" dirty="0">
                <a:solidFill>
                  <a:schemeClr val="tx1"/>
                </a:solidFill>
                <a:effectLst/>
                <a:latin typeface="+mn-lt"/>
                <a:ea typeface="+mn-ea"/>
                <a:cs typeface="+mn-cs"/>
              </a:rPr>
              <a:t>ASE</a:t>
            </a:r>
            <a:r>
              <a:rPr lang="zh-CN" altLang="en-US" sz="1200" b="0" i="0" kern="1200" dirty="0">
                <a:solidFill>
                  <a:schemeClr val="tx1"/>
                </a:solidFill>
                <a:effectLst/>
                <a:latin typeface="+mn-lt"/>
                <a:ea typeface="+mn-ea"/>
                <a:cs typeface="+mn-cs"/>
              </a:rPr>
              <a:t>（</a:t>
            </a:r>
            <a:r>
              <a:rPr lang="zh-CN" altLang="en-US" sz="1200" b="0" i="0" u="none" strike="noStrike" kern="1200" dirty="0">
                <a:solidFill>
                  <a:schemeClr val="tx1"/>
                </a:solidFill>
                <a:effectLst/>
                <a:latin typeface="+mn-lt"/>
                <a:ea typeface="+mn-ea"/>
                <a:cs typeface="+mn-cs"/>
                <a:hlinkClick r:id="rId20"/>
              </a:rPr>
              <a:t>自治系统</a:t>
            </a:r>
            <a:r>
              <a:rPr lang="zh-CN" altLang="en-US" sz="1200" b="0" i="0" kern="1200" dirty="0">
                <a:solidFill>
                  <a:schemeClr val="tx1"/>
                </a:solidFill>
                <a:effectLst/>
                <a:latin typeface="+mn-lt"/>
                <a:ea typeface="+mn-ea"/>
                <a:cs typeface="+mn-cs"/>
              </a:rPr>
              <a:t>外部）路由无法传递到</a:t>
            </a:r>
            <a:r>
              <a:rPr lang="en-US" altLang="zh-CN" sz="1200" b="0" i="0" kern="1200" dirty="0">
                <a:solidFill>
                  <a:schemeClr val="tx1"/>
                </a:solidFill>
                <a:effectLst/>
                <a:latin typeface="+mn-lt"/>
                <a:ea typeface="+mn-ea"/>
                <a:cs typeface="+mn-cs"/>
              </a:rPr>
              <a:t>STUB </a:t>
            </a:r>
            <a:r>
              <a:rPr lang="zh-CN" altLang="en-US" sz="1200" b="0" i="0" kern="1200" dirty="0">
                <a:solidFill>
                  <a:schemeClr val="tx1"/>
                </a:solidFill>
                <a:effectLst/>
                <a:latin typeface="+mn-lt"/>
                <a:ea typeface="+mn-ea"/>
                <a:cs typeface="+mn-cs"/>
              </a:rPr>
              <a:t>区域中，同时</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区域内部的</a:t>
            </a:r>
            <a:r>
              <a:rPr lang="en-US" altLang="zh-CN" sz="1200" b="0" i="0" kern="1200" dirty="0">
                <a:solidFill>
                  <a:schemeClr val="tx1"/>
                </a:solidFill>
                <a:effectLst/>
                <a:latin typeface="+mn-lt"/>
                <a:ea typeface="+mn-ea"/>
                <a:cs typeface="+mn-cs"/>
              </a:rPr>
              <a:t>ASE</a:t>
            </a:r>
            <a:r>
              <a:rPr lang="zh-CN" altLang="en-US" sz="1200" b="0" i="0" kern="1200" dirty="0">
                <a:solidFill>
                  <a:schemeClr val="tx1"/>
                </a:solidFill>
                <a:effectLst/>
                <a:latin typeface="+mn-lt"/>
                <a:ea typeface="+mn-ea"/>
                <a:cs typeface="+mn-cs"/>
              </a:rPr>
              <a:t>路由也无法传递到本区域之外。换一句更通俗的话来描述：</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区域内的路由器都不可引入任何外部的路由（包括</a:t>
            </a:r>
            <a:r>
              <a:rPr lang="zh-CN" altLang="en-US" sz="1200" b="0" i="0" u="none" strike="noStrike" kern="1200" dirty="0">
                <a:solidFill>
                  <a:schemeClr val="tx1"/>
                </a:solidFill>
                <a:effectLst/>
                <a:latin typeface="+mn-lt"/>
                <a:ea typeface="+mn-ea"/>
                <a:cs typeface="+mn-cs"/>
                <a:hlinkClick r:id="rId25"/>
              </a:rPr>
              <a:t>静态路由</a:t>
            </a:r>
            <a:r>
              <a:rPr lang="zh-CN" altLang="en-US" sz="1200" b="0" i="0" kern="1200" dirty="0">
                <a:solidFill>
                  <a:schemeClr val="tx1"/>
                </a:solidFill>
                <a:effectLst/>
                <a:latin typeface="+mn-lt"/>
                <a:ea typeface="+mn-ea"/>
                <a:cs typeface="+mn-cs"/>
              </a:rPr>
              <a:t>）。</a:t>
            </a:r>
          </a:p>
          <a:p>
            <a:r>
              <a:rPr lang="zh-CN" altLang="en-US" sz="1200" b="0" i="0" kern="1200" dirty="0">
                <a:solidFill>
                  <a:schemeClr val="tx1"/>
                </a:solidFill>
                <a:effectLst/>
                <a:latin typeface="+mn-lt"/>
                <a:ea typeface="+mn-ea"/>
                <a:cs typeface="+mn-cs"/>
              </a:rPr>
              <a:t>这样的定义未免太过严厉了。因为在实际的组网中，并不是所有的设备都会运行</a:t>
            </a:r>
            <a:r>
              <a:rPr lang="en-US" altLang="zh-CN" sz="1200" b="0" i="0" u="none" strike="noStrike" kern="1200" dirty="0">
                <a:solidFill>
                  <a:schemeClr val="tx1"/>
                </a:solidFill>
                <a:effectLst/>
                <a:latin typeface="+mn-lt"/>
                <a:ea typeface="+mn-ea"/>
                <a:cs typeface="+mn-cs"/>
                <a:hlinkClick r:id="rId10"/>
              </a:rPr>
              <a:t>OSPF</a:t>
            </a:r>
            <a:r>
              <a:rPr lang="zh-CN" altLang="en-US" sz="1200" b="0" i="0" u="none" strike="noStrike" kern="1200" dirty="0">
                <a:solidFill>
                  <a:schemeClr val="tx1"/>
                </a:solidFill>
                <a:effectLst/>
                <a:latin typeface="+mn-lt"/>
                <a:ea typeface="+mn-ea"/>
                <a:cs typeface="+mn-cs"/>
                <a:hlinkClick r:id="rId10"/>
              </a:rPr>
              <a:t>协议</a:t>
            </a:r>
            <a:r>
              <a:rPr lang="zh-CN" altLang="en-US" sz="1200" b="0" i="0" kern="1200" dirty="0">
                <a:solidFill>
                  <a:schemeClr val="tx1"/>
                </a:solidFill>
                <a:effectLst/>
                <a:latin typeface="+mn-lt"/>
                <a:ea typeface="+mn-ea"/>
                <a:cs typeface="+mn-cs"/>
              </a:rPr>
              <a:t>。例如：用户</a:t>
            </a:r>
            <a:r>
              <a:rPr lang="zh-CN" altLang="en-US" sz="1200" b="0" i="0" u="none" strike="noStrike" kern="1200" dirty="0">
                <a:solidFill>
                  <a:schemeClr val="tx1"/>
                </a:solidFill>
                <a:effectLst/>
                <a:latin typeface="+mn-lt"/>
                <a:ea typeface="+mn-ea"/>
                <a:cs typeface="+mn-cs"/>
                <a:hlinkClick r:id="rId26"/>
              </a:rPr>
              <a:t>拨号上网</a:t>
            </a:r>
            <a:r>
              <a:rPr lang="zh-CN" altLang="en-US" sz="1200" b="0" i="0" kern="1200" dirty="0">
                <a:solidFill>
                  <a:schemeClr val="tx1"/>
                </a:solidFill>
                <a:effectLst/>
                <a:latin typeface="+mn-lt"/>
                <a:ea typeface="+mn-ea"/>
                <a:cs typeface="+mn-cs"/>
              </a:rPr>
              <a:t>时使用的</a:t>
            </a:r>
            <a:r>
              <a:rPr lang="zh-CN" altLang="en-US" sz="1200" b="0" i="0" u="none" strike="noStrike" kern="1200" dirty="0">
                <a:solidFill>
                  <a:schemeClr val="tx1"/>
                </a:solidFill>
                <a:effectLst/>
                <a:latin typeface="+mn-lt"/>
                <a:ea typeface="+mn-ea"/>
                <a:cs typeface="+mn-cs"/>
                <a:hlinkClick r:id="rId27"/>
              </a:rPr>
              <a:t>接入服务器</a:t>
            </a:r>
            <a:r>
              <a:rPr lang="zh-CN" altLang="en-US" sz="1200" b="0" i="0" kern="1200" dirty="0">
                <a:solidFill>
                  <a:schemeClr val="tx1"/>
                </a:solidFill>
                <a:effectLst/>
                <a:latin typeface="+mn-lt"/>
                <a:ea typeface="+mn-ea"/>
                <a:cs typeface="+mn-cs"/>
              </a:rPr>
              <a:t>就需要连接</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上因特网，但通常接入服务器上并不支持（也不需要）</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协议，而是通过配置静态路由实现路由功能。很多时候</a:t>
            </a:r>
            <a:r>
              <a:rPr lang="en-US" altLang="zh-CN" sz="1200" b="0" i="0" kern="1200" dirty="0">
                <a:solidFill>
                  <a:schemeClr val="tx1"/>
                </a:solidFill>
                <a:effectLst/>
                <a:latin typeface="+mn-lt"/>
                <a:ea typeface="+mn-ea"/>
                <a:cs typeface="+mn-cs"/>
              </a:rPr>
              <a:t>ISP</a:t>
            </a:r>
            <a:r>
              <a:rPr lang="zh-CN" altLang="en-US" sz="1200" b="0" i="0" kern="1200" dirty="0">
                <a:solidFill>
                  <a:schemeClr val="tx1"/>
                </a:solidFill>
                <a:effectLst/>
                <a:latin typeface="+mn-lt"/>
                <a:ea typeface="+mn-ea"/>
                <a:cs typeface="+mn-cs"/>
              </a:rPr>
              <a:t>为了保密或易于管理的需要，在连接用户侧的路由器时使用静态路由。总之：在一个网络中所有的路由器上都配置</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，而不使用</a:t>
            </a:r>
            <a:r>
              <a:rPr lang="zh-CN" altLang="en-US" sz="1200" b="0" i="0" u="none" strike="noStrike" kern="1200" dirty="0">
                <a:solidFill>
                  <a:schemeClr val="tx1"/>
                </a:solidFill>
                <a:effectLst/>
                <a:latin typeface="+mn-lt"/>
                <a:ea typeface="+mn-ea"/>
                <a:cs typeface="+mn-cs"/>
                <a:hlinkClick r:id="rId25"/>
              </a:rPr>
              <a:t>静态路由</a:t>
            </a:r>
            <a:r>
              <a:rPr lang="zh-CN" altLang="en-US" sz="1200" b="0" i="0" kern="1200" dirty="0">
                <a:solidFill>
                  <a:schemeClr val="tx1"/>
                </a:solidFill>
                <a:effectLst/>
                <a:latin typeface="+mn-lt"/>
                <a:ea typeface="+mn-ea"/>
                <a:cs typeface="+mn-cs"/>
              </a:rPr>
              <a:t>的情况几乎是不存在的。</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也就是说</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区域的适用条件也是不存在的。</a:t>
            </a:r>
          </a:p>
          <a:p>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区域</a:t>
            </a:r>
          </a:p>
          <a:p>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区域虽然为合理的规划网络描绘了美好的前景，但她在实际的组网中又不具备可操作性，未免遗憾。但此时的</a:t>
            </a:r>
            <a:r>
              <a:rPr lang="en-US" altLang="zh-CN" sz="1200" b="0" i="0" u="none" strike="noStrike" kern="1200" dirty="0">
                <a:solidFill>
                  <a:schemeClr val="tx1"/>
                </a:solidFill>
                <a:effectLst/>
                <a:latin typeface="+mn-lt"/>
                <a:ea typeface="+mn-ea"/>
                <a:cs typeface="+mn-cs"/>
                <a:hlinkClick r:id="rId10"/>
              </a:rPr>
              <a:t>OSPF</a:t>
            </a:r>
            <a:r>
              <a:rPr lang="zh-CN" altLang="en-US" sz="1200" b="0" i="0" u="none" strike="noStrike" kern="1200" dirty="0">
                <a:solidFill>
                  <a:schemeClr val="tx1"/>
                </a:solidFill>
                <a:effectLst/>
                <a:latin typeface="+mn-lt"/>
                <a:ea typeface="+mn-ea"/>
                <a:cs typeface="+mn-cs"/>
                <a:hlinkClick r:id="rId10"/>
              </a:rPr>
              <a:t>协议</a:t>
            </a:r>
            <a:r>
              <a:rPr lang="zh-CN" altLang="en-US" sz="1200" b="0" i="0" kern="1200" dirty="0">
                <a:solidFill>
                  <a:schemeClr val="tx1"/>
                </a:solidFill>
                <a:effectLst/>
                <a:latin typeface="+mn-lt"/>
                <a:ea typeface="+mn-ea"/>
                <a:cs typeface="+mn-cs"/>
              </a:rPr>
              <a:t>已经基本成型，不可能再做大的修改。为了弥补缺陷，协议设计者提出了一种新的概念</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，并且作为</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协议的一种扩展属性单独在</a:t>
            </a:r>
            <a:r>
              <a:rPr lang="en-US" altLang="zh-CN" sz="1200" b="0" i="0" kern="1200" dirty="0">
                <a:solidFill>
                  <a:schemeClr val="tx1"/>
                </a:solidFill>
                <a:effectLst/>
                <a:latin typeface="+mn-lt"/>
                <a:ea typeface="+mn-ea"/>
                <a:cs typeface="+mn-cs"/>
              </a:rPr>
              <a:t>RFC 1587</a:t>
            </a:r>
            <a:r>
              <a:rPr lang="zh-CN" altLang="en-US" sz="1200" b="0" i="0" kern="1200" dirty="0">
                <a:solidFill>
                  <a:schemeClr val="tx1"/>
                </a:solidFill>
                <a:effectLst/>
                <a:latin typeface="+mn-lt"/>
                <a:ea typeface="+mn-ea"/>
                <a:cs typeface="+mn-cs"/>
              </a:rPr>
              <a:t>中描述。</a:t>
            </a:r>
          </a:p>
          <a:p>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需要完成如下任务：</a:t>
            </a:r>
          </a:p>
          <a:p>
            <a:r>
              <a:rPr lang="zh-CN" altLang="en-US" sz="1200" b="0" i="0" u="none" strike="noStrike" kern="1200" dirty="0">
                <a:solidFill>
                  <a:schemeClr val="tx1"/>
                </a:solidFill>
                <a:effectLst/>
                <a:latin typeface="+mn-lt"/>
                <a:ea typeface="+mn-ea"/>
                <a:cs typeface="+mn-cs"/>
                <a:hlinkClick r:id="rId20"/>
              </a:rPr>
              <a:t>自治系统</a:t>
            </a:r>
            <a:r>
              <a:rPr lang="zh-CN" altLang="en-US" sz="1200" b="0" i="0" kern="1200" dirty="0">
                <a:solidFill>
                  <a:schemeClr val="tx1"/>
                </a:solidFill>
                <a:effectLst/>
                <a:latin typeface="+mn-lt"/>
                <a:ea typeface="+mn-ea"/>
                <a:cs typeface="+mn-cs"/>
              </a:rPr>
              <a:t>外的</a:t>
            </a:r>
            <a:r>
              <a:rPr lang="en-US" altLang="zh-CN" sz="1200" b="0" i="0" kern="1200" dirty="0">
                <a:solidFill>
                  <a:schemeClr val="tx1"/>
                </a:solidFill>
                <a:effectLst/>
                <a:latin typeface="+mn-lt"/>
                <a:ea typeface="+mn-ea"/>
                <a:cs typeface="+mn-cs"/>
              </a:rPr>
              <a:t>ASE</a:t>
            </a:r>
            <a:r>
              <a:rPr lang="zh-CN" altLang="en-US" sz="1200" b="0" i="0" u="none" strike="noStrike" kern="1200" dirty="0">
                <a:solidFill>
                  <a:schemeClr val="tx1"/>
                </a:solidFill>
                <a:effectLst/>
                <a:latin typeface="+mn-lt"/>
                <a:ea typeface="+mn-ea"/>
                <a:cs typeface="+mn-cs"/>
                <a:hlinkClick r:id="rId19"/>
              </a:rPr>
              <a:t>路由</a:t>
            </a:r>
            <a:r>
              <a:rPr lang="zh-CN" altLang="en-US" sz="1200" b="0" i="0" kern="1200" dirty="0">
                <a:solidFill>
                  <a:schemeClr val="tx1"/>
                </a:solidFill>
                <a:effectLst/>
                <a:latin typeface="+mn-lt"/>
                <a:ea typeface="+mn-ea"/>
                <a:cs typeface="+mn-cs"/>
              </a:rPr>
              <a:t>不可以进入到</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区域中，但是</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区域内的</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引入的</a:t>
            </a:r>
            <a:r>
              <a:rPr lang="en-US" altLang="zh-CN" sz="1200" b="0" i="0" kern="1200" dirty="0">
                <a:solidFill>
                  <a:schemeClr val="tx1"/>
                </a:solidFill>
                <a:effectLst/>
                <a:latin typeface="+mn-lt"/>
                <a:ea typeface="+mn-ea"/>
                <a:cs typeface="+mn-cs"/>
              </a:rPr>
              <a:t>ASE</a:t>
            </a:r>
            <a:r>
              <a:rPr lang="zh-CN" altLang="en-US" sz="1200" b="0" i="0" kern="1200" dirty="0">
                <a:solidFill>
                  <a:schemeClr val="tx1"/>
                </a:solidFill>
                <a:effectLst/>
                <a:latin typeface="+mn-lt"/>
                <a:ea typeface="+mn-ea"/>
                <a:cs typeface="+mn-cs"/>
              </a:rPr>
              <a:t>路由可以在</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中传播并发送到区域之外。即：取消了</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关于</a:t>
            </a:r>
            <a:r>
              <a:rPr lang="en-US" altLang="zh-CN" sz="1200" b="0" i="0" kern="1200" dirty="0">
                <a:solidFill>
                  <a:schemeClr val="tx1"/>
                </a:solidFill>
                <a:effectLst/>
                <a:latin typeface="+mn-lt"/>
                <a:ea typeface="+mn-ea"/>
                <a:cs typeface="+mn-cs"/>
              </a:rPr>
              <a:t>ASE</a:t>
            </a:r>
            <a:r>
              <a:rPr lang="zh-CN" altLang="en-US" sz="1200" b="0" i="0" kern="1200" dirty="0">
                <a:solidFill>
                  <a:schemeClr val="tx1"/>
                </a:solidFill>
                <a:effectLst/>
                <a:latin typeface="+mn-lt"/>
                <a:ea typeface="+mn-ea"/>
                <a:cs typeface="+mn-cs"/>
              </a:rPr>
              <a:t>的双向传播的限制（区域外的进不来，区域里的也出不去），改为单向限制（区域外的进不来，区域里的能出去）。</a:t>
            </a:r>
          </a:p>
          <a:p>
            <a:r>
              <a:rPr lang="zh-CN" altLang="en-US" sz="1200" b="0" i="0" kern="1200" dirty="0">
                <a:solidFill>
                  <a:schemeClr val="tx1"/>
                </a:solidFill>
                <a:effectLst/>
                <a:latin typeface="+mn-lt"/>
                <a:ea typeface="+mn-ea"/>
                <a:cs typeface="+mn-cs"/>
              </a:rPr>
              <a:t>由于是作为</a:t>
            </a:r>
            <a:r>
              <a:rPr lang="en-US" altLang="zh-CN" sz="1200" b="0" i="0" kern="1200" dirty="0">
                <a:solidFill>
                  <a:schemeClr val="tx1"/>
                </a:solidFill>
                <a:effectLst/>
                <a:latin typeface="+mn-lt"/>
                <a:ea typeface="+mn-ea"/>
                <a:cs typeface="+mn-cs"/>
              </a:rPr>
              <a:t>OSPF</a:t>
            </a:r>
            <a:r>
              <a:rPr lang="zh-CN" altLang="en-US" sz="1200" b="0" i="0" kern="1200" dirty="0">
                <a:solidFill>
                  <a:schemeClr val="tx1"/>
                </a:solidFill>
                <a:effectLst/>
                <a:latin typeface="+mn-lt"/>
                <a:ea typeface="+mn-ea"/>
                <a:cs typeface="+mn-cs"/>
              </a:rPr>
              <a:t>标准协议的一种扩展属性，应尽量减少与不支持该属性的路由器协调工作时的冲突和兼容性问题。</a:t>
            </a:r>
          </a:p>
          <a:p>
            <a:r>
              <a:rPr lang="zh-CN" altLang="en-US" sz="1200" b="0" i="0" kern="1200" dirty="0">
                <a:solidFill>
                  <a:schemeClr val="tx1"/>
                </a:solidFill>
                <a:effectLst/>
                <a:latin typeface="+mn-lt"/>
                <a:ea typeface="+mn-ea"/>
                <a:cs typeface="+mn-cs"/>
              </a:rPr>
              <a:t>为了解决</a:t>
            </a:r>
            <a:r>
              <a:rPr lang="en-US" altLang="zh-CN" sz="1200" b="0" i="0" kern="1200" dirty="0">
                <a:solidFill>
                  <a:schemeClr val="tx1"/>
                </a:solidFill>
                <a:effectLst/>
                <a:latin typeface="+mn-lt"/>
                <a:ea typeface="+mn-ea"/>
                <a:cs typeface="+mn-cs"/>
              </a:rPr>
              <a:t>ASE</a:t>
            </a:r>
            <a:r>
              <a:rPr lang="zh-CN" altLang="en-US" sz="1200" b="0" i="0" kern="1200" dirty="0">
                <a:solidFill>
                  <a:schemeClr val="tx1"/>
                </a:solidFill>
                <a:effectLst/>
                <a:latin typeface="+mn-lt"/>
                <a:ea typeface="+mn-ea"/>
                <a:cs typeface="+mn-cs"/>
              </a:rPr>
              <a:t>单向传递的问题，</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中重新定义了一种</a:t>
            </a:r>
            <a:r>
              <a:rPr lang="en-US" altLang="zh-CN" sz="1200" b="0" i="0" kern="1200" dirty="0">
                <a:solidFill>
                  <a:schemeClr val="tx1"/>
                </a:solidFill>
                <a:effectLst/>
                <a:latin typeface="+mn-lt"/>
                <a:ea typeface="+mn-ea"/>
                <a:cs typeface="+mn-cs"/>
              </a:rPr>
              <a:t>LSA——Type 7</a:t>
            </a:r>
            <a:r>
              <a:rPr lang="zh-CN" altLang="en-US" sz="1200" b="0" i="0" kern="1200" dirty="0">
                <a:solidFill>
                  <a:schemeClr val="tx1"/>
                </a:solidFill>
                <a:effectLst/>
                <a:latin typeface="+mn-lt"/>
                <a:ea typeface="+mn-ea"/>
                <a:cs typeface="+mn-cs"/>
              </a:rPr>
              <a:t>类型的</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，作为区域内的路由器引入外部路由时使用，该类型的</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除了类型标识与</a:t>
            </a:r>
            <a:r>
              <a:rPr lang="en-US" altLang="zh-CN" sz="1200" b="0" i="0" kern="1200" dirty="0">
                <a:solidFill>
                  <a:schemeClr val="tx1"/>
                </a:solidFill>
                <a:effectLst/>
                <a:latin typeface="+mn-lt"/>
                <a:ea typeface="+mn-ea"/>
                <a:cs typeface="+mn-cs"/>
              </a:rPr>
              <a:t>Type 5</a:t>
            </a:r>
            <a:r>
              <a:rPr lang="zh-CN" altLang="en-US" sz="1200" b="0" i="0" kern="1200" dirty="0">
                <a:solidFill>
                  <a:schemeClr val="tx1"/>
                </a:solidFill>
                <a:effectLst/>
                <a:latin typeface="+mn-lt"/>
                <a:ea typeface="+mn-ea"/>
                <a:cs typeface="+mn-cs"/>
              </a:rPr>
              <a:t>不相同之外，其它内容基本一样。这样区域内的</a:t>
            </a:r>
            <a:r>
              <a:rPr lang="zh-CN" altLang="en-US" sz="1200" b="0" i="0" u="none" strike="noStrike" kern="1200" dirty="0">
                <a:solidFill>
                  <a:schemeClr val="tx1"/>
                </a:solidFill>
                <a:effectLst/>
                <a:latin typeface="+mn-lt"/>
                <a:ea typeface="+mn-ea"/>
                <a:cs typeface="+mn-cs"/>
                <a:hlinkClick r:id="rId7"/>
              </a:rPr>
              <a:t>路由器</a:t>
            </a:r>
            <a:r>
              <a:rPr lang="zh-CN" altLang="en-US" sz="1200" b="0" i="0" kern="1200" dirty="0">
                <a:solidFill>
                  <a:schemeClr val="tx1"/>
                </a:solidFill>
                <a:effectLst/>
                <a:latin typeface="+mn-lt"/>
                <a:ea typeface="+mn-ea"/>
                <a:cs typeface="+mn-cs"/>
              </a:rPr>
              <a:t>就可以通过</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的类型来判断是否该路由来自本区域内。但由于</a:t>
            </a:r>
            <a:r>
              <a:rPr lang="en-US" altLang="zh-CN" sz="1200" b="0" i="0" kern="1200" dirty="0">
                <a:solidFill>
                  <a:schemeClr val="tx1"/>
                </a:solidFill>
                <a:effectLst/>
                <a:latin typeface="+mn-lt"/>
                <a:ea typeface="+mn-ea"/>
                <a:cs typeface="+mn-cs"/>
              </a:rPr>
              <a:t>Type 7</a:t>
            </a:r>
            <a:r>
              <a:rPr lang="zh-CN" altLang="en-US" sz="1200" b="0" i="0" kern="1200" dirty="0">
                <a:solidFill>
                  <a:schemeClr val="tx1"/>
                </a:solidFill>
                <a:effectLst/>
                <a:latin typeface="+mn-lt"/>
                <a:ea typeface="+mn-ea"/>
                <a:cs typeface="+mn-cs"/>
              </a:rPr>
              <a:t>类的</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是新定义的，对于不支持</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属性的路由器无法识别，所以协议规定：在</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的</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上将</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内部产生的</a:t>
            </a:r>
            <a:r>
              <a:rPr lang="en-US" altLang="zh-CN" sz="1200" b="0" i="0" kern="1200" dirty="0">
                <a:solidFill>
                  <a:schemeClr val="tx1"/>
                </a:solidFill>
                <a:effectLst/>
                <a:latin typeface="+mn-lt"/>
                <a:ea typeface="+mn-ea"/>
                <a:cs typeface="+mn-cs"/>
              </a:rPr>
              <a:t>Type 7</a:t>
            </a:r>
            <a:r>
              <a:rPr lang="zh-CN" altLang="en-US" sz="1200" b="0" i="0" kern="1200" dirty="0">
                <a:solidFill>
                  <a:schemeClr val="tx1"/>
                </a:solidFill>
                <a:effectLst/>
                <a:latin typeface="+mn-lt"/>
                <a:ea typeface="+mn-ea"/>
                <a:cs typeface="+mn-cs"/>
              </a:rPr>
              <a:t>类型的</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转化为</a:t>
            </a:r>
            <a:r>
              <a:rPr lang="en-US" altLang="zh-CN" sz="1200" b="0" i="0" kern="1200" dirty="0">
                <a:solidFill>
                  <a:schemeClr val="tx1"/>
                </a:solidFill>
                <a:effectLst/>
                <a:latin typeface="+mn-lt"/>
                <a:ea typeface="+mn-ea"/>
                <a:cs typeface="+mn-cs"/>
              </a:rPr>
              <a:t>Type 5</a:t>
            </a:r>
            <a:r>
              <a:rPr lang="zh-CN" altLang="en-US" sz="1200" b="0" i="0" kern="1200" dirty="0">
                <a:solidFill>
                  <a:schemeClr val="tx1"/>
                </a:solidFill>
                <a:effectLst/>
                <a:latin typeface="+mn-lt"/>
                <a:ea typeface="+mn-ea"/>
                <a:cs typeface="+mn-cs"/>
              </a:rPr>
              <a:t>类型的</a:t>
            </a:r>
            <a:r>
              <a:rPr lang="en-US" altLang="zh-CN" sz="1200" b="0" i="0" kern="1200" dirty="0">
                <a:solidFill>
                  <a:schemeClr val="tx1"/>
                </a:solidFill>
                <a:effectLst/>
                <a:latin typeface="+mn-lt"/>
                <a:ea typeface="+mn-ea"/>
                <a:cs typeface="+mn-cs"/>
              </a:rPr>
              <a:t>LSA</a:t>
            </a:r>
            <a:r>
              <a:rPr lang="zh-CN" altLang="en-US" sz="1200" b="0" i="0" u="none" strike="noStrike" kern="1200" dirty="0">
                <a:solidFill>
                  <a:schemeClr val="tx1"/>
                </a:solidFill>
                <a:effectLst/>
                <a:latin typeface="+mn-lt"/>
                <a:ea typeface="+mn-ea"/>
                <a:cs typeface="+mn-cs"/>
                <a:hlinkClick r:id="rId28"/>
              </a:rPr>
              <a:t>再发布</a:t>
            </a:r>
            <a:r>
              <a:rPr lang="zh-CN" altLang="en-US" sz="1200" b="0" i="0" kern="1200" dirty="0">
                <a:solidFill>
                  <a:schemeClr val="tx1"/>
                </a:solidFill>
                <a:effectLst/>
                <a:latin typeface="+mn-lt"/>
                <a:ea typeface="+mn-ea"/>
                <a:cs typeface="+mn-cs"/>
              </a:rPr>
              <a:t>出去，并同时更改</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的发布者为</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自己。这样</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区域外的路由器就可以完全不用支持该属性。</a:t>
            </a:r>
          </a:p>
          <a:p>
            <a:r>
              <a:rPr lang="zh-CN" altLang="en-US" sz="1200" b="0" i="0" kern="1200" dirty="0">
                <a:solidFill>
                  <a:schemeClr val="tx1"/>
                </a:solidFill>
                <a:effectLst/>
                <a:latin typeface="+mn-lt"/>
                <a:ea typeface="+mn-ea"/>
                <a:cs typeface="+mn-cs"/>
              </a:rPr>
              <a:t>由于</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是由</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区域的概念改进得来，所以她的名字叫做： </a:t>
            </a:r>
            <a:r>
              <a:rPr lang="en-US" altLang="zh-CN" sz="1200" b="0" i="0" kern="1200" dirty="0">
                <a:solidFill>
                  <a:schemeClr val="tx1"/>
                </a:solidFill>
                <a:effectLst/>
                <a:latin typeface="+mn-lt"/>
                <a:ea typeface="+mn-ea"/>
                <a:cs typeface="+mn-cs"/>
              </a:rPr>
              <a:t>"not-so-stubby" area </a:t>
            </a:r>
            <a:r>
              <a:rPr lang="zh-CN" altLang="en-US" sz="1200" b="0" i="0" kern="1200" dirty="0">
                <a:solidFill>
                  <a:schemeClr val="tx1"/>
                </a:solidFill>
                <a:effectLst/>
                <a:latin typeface="+mn-lt"/>
                <a:ea typeface="+mn-ea"/>
                <a:cs typeface="+mn-cs"/>
              </a:rPr>
              <a:t>，本意是：不是那么</a:t>
            </a:r>
            <a:r>
              <a:rPr lang="en-US" altLang="zh-CN" sz="1200" b="0" i="0" kern="1200" dirty="0">
                <a:solidFill>
                  <a:schemeClr val="tx1"/>
                </a:solidFill>
                <a:effectLst/>
                <a:latin typeface="+mn-lt"/>
                <a:ea typeface="+mn-ea"/>
                <a:cs typeface="+mn-cs"/>
              </a:rPr>
              <a:t>STUB</a:t>
            </a:r>
            <a:r>
              <a:rPr lang="zh-CN" altLang="en-US" sz="1200" b="0" i="0" kern="1200" dirty="0">
                <a:solidFill>
                  <a:schemeClr val="tx1"/>
                </a:solidFill>
                <a:effectLst/>
                <a:latin typeface="+mn-lt"/>
                <a:ea typeface="+mn-ea"/>
                <a:cs typeface="+mn-cs"/>
              </a:rPr>
              <a:t>的区域。</a:t>
            </a:r>
          </a:p>
          <a:p>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对</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的影响：</a:t>
            </a:r>
          </a:p>
          <a:p>
            <a:r>
              <a:rPr lang="en-US" altLang="zh-CN" sz="1200" b="0" i="0" kern="1200" dirty="0">
                <a:solidFill>
                  <a:schemeClr val="tx1"/>
                </a:solidFill>
                <a:effectLst/>
                <a:latin typeface="+mn-lt"/>
                <a:ea typeface="+mn-ea"/>
                <a:cs typeface="+mn-cs"/>
              </a:rPr>
              <a:t>1</a:t>
            </a:r>
            <a:r>
              <a:rPr lang="zh-CN" altLang="en-US" sz="1200" b="0" i="0" kern="1200" dirty="0">
                <a:solidFill>
                  <a:schemeClr val="tx1"/>
                </a:solidFill>
                <a:effectLst/>
                <a:latin typeface="+mn-lt"/>
                <a:ea typeface="+mn-ea"/>
                <a:cs typeface="+mn-cs"/>
              </a:rPr>
              <a:t>：类型</a:t>
            </a:r>
            <a:r>
              <a:rPr lang="en-US" altLang="zh-CN" sz="1200" b="0" i="0" kern="1200" dirty="0">
                <a:solidFill>
                  <a:schemeClr val="tx1"/>
                </a:solidFill>
                <a:effectLst/>
                <a:latin typeface="+mn-lt"/>
                <a:ea typeface="+mn-ea"/>
                <a:cs typeface="+mn-cs"/>
              </a:rPr>
              <a:t>7LSA</a:t>
            </a:r>
            <a:r>
              <a:rPr lang="zh-CN" altLang="en-US" sz="1200" b="0" i="0" kern="1200" dirty="0">
                <a:solidFill>
                  <a:schemeClr val="tx1"/>
                </a:solidFill>
                <a:effectLst/>
                <a:latin typeface="+mn-lt"/>
                <a:ea typeface="+mn-ea"/>
                <a:cs typeface="+mn-cs"/>
              </a:rPr>
              <a:t>在一个</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区域内携带外部信息。</a:t>
            </a:r>
          </a:p>
          <a:p>
            <a:r>
              <a:rPr lang="en-US" altLang="zh-CN" sz="1200" b="0" i="0" kern="1200" dirty="0">
                <a:solidFill>
                  <a:schemeClr val="tx1"/>
                </a:solidFill>
                <a:effectLst/>
                <a:latin typeface="+mn-lt"/>
                <a:ea typeface="+mn-ea"/>
                <a:cs typeface="+mn-cs"/>
              </a:rPr>
              <a:t>2</a:t>
            </a:r>
            <a:r>
              <a:rPr lang="zh-CN" altLang="en-US" sz="1200" b="0" i="0" kern="1200" dirty="0">
                <a:solidFill>
                  <a:schemeClr val="tx1"/>
                </a:solidFill>
                <a:effectLst/>
                <a:latin typeface="+mn-lt"/>
                <a:ea typeface="+mn-ea"/>
                <a:cs typeface="+mn-cs"/>
              </a:rPr>
              <a:t>：类型</a:t>
            </a:r>
            <a:r>
              <a:rPr lang="en-US" altLang="zh-CN" sz="1200" b="0" i="0" kern="1200" dirty="0">
                <a:solidFill>
                  <a:schemeClr val="tx1"/>
                </a:solidFill>
                <a:effectLst/>
                <a:latin typeface="+mn-lt"/>
                <a:ea typeface="+mn-ea"/>
                <a:cs typeface="+mn-cs"/>
              </a:rPr>
              <a:t>7LSA</a:t>
            </a:r>
            <a:r>
              <a:rPr lang="zh-CN" altLang="en-US" sz="1200" b="0" i="0" kern="1200" dirty="0">
                <a:solidFill>
                  <a:schemeClr val="tx1"/>
                </a:solidFill>
                <a:effectLst/>
                <a:latin typeface="+mn-lt"/>
                <a:ea typeface="+mn-ea"/>
                <a:cs typeface="+mn-cs"/>
              </a:rPr>
              <a:t>在</a:t>
            </a:r>
            <a:r>
              <a:rPr lang="en-US" altLang="zh-CN" sz="1200" b="0" i="0" kern="1200" dirty="0">
                <a:solidFill>
                  <a:schemeClr val="tx1"/>
                </a:solidFill>
                <a:effectLst/>
                <a:latin typeface="+mn-lt"/>
                <a:ea typeface="+mn-ea"/>
                <a:cs typeface="+mn-cs"/>
              </a:rPr>
              <a:t>NSSA</a:t>
            </a:r>
            <a:r>
              <a:rPr lang="zh-CN" altLang="en-US" sz="1200" b="0" i="0" kern="1200" dirty="0">
                <a:solidFill>
                  <a:schemeClr val="tx1"/>
                </a:solidFill>
                <a:effectLst/>
                <a:latin typeface="+mn-lt"/>
                <a:ea typeface="+mn-ea"/>
                <a:cs typeface="+mn-cs"/>
              </a:rPr>
              <a:t>的</a:t>
            </a:r>
            <a:r>
              <a:rPr lang="en-US" altLang="zh-CN" sz="1200" b="0" i="0" kern="1200" dirty="0">
                <a:solidFill>
                  <a:schemeClr val="tx1"/>
                </a:solidFill>
                <a:effectLst/>
                <a:latin typeface="+mn-lt"/>
                <a:ea typeface="+mn-ea"/>
                <a:cs typeface="+mn-cs"/>
              </a:rPr>
              <a:t>ABR</a:t>
            </a:r>
            <a:r>
              <a:rPr lang="zh-CN" altLang="en-US" sz="1200" b="0" i="0" kern="1200" dirty="0">
                <a:solidFill>
                  <a:schemeClr val="tx1"/>
                </a:solidFill>
                <a:effectLst/>
                <a:latin typeface="+mn-lt"/>
                <a:ea typeface="+mn-ea"/>
                <a:cs typeface="+mn-cs"/>
              </a:rPr>
              <a:t>上被转化为</a:t>
            </a:r>
            <a:r>
              <a:rPr lang="en-US" altLang="zh-CN" sz="1200" b="0" i="0" kern="1200" dirty="0">
                <a:solidFill>
                  <a:schemeClr val="tx1"/>
                </a:solidFill>
                <a:effectLst/>
                <a:latin typeface="+mn-lt"/>
                <a:ea typeface="+mn-ea"/>
                <a:cs typeface="+mn-cs"/>
              </a:rPr>
              <a:t>5lsa</a:t>
            </a:r>
            <a:r>
              <a:rPr lang="zh-CN" altLang="en-US" sz="1200" b="0" i="0" kern="1200" dirty="0">
                <a:solidFill>
                  <a:schemeClr val="tx1"/>
                </a:solidFill>
                <a:effectLst/>
                <a:latin typeface="+mn-lt"/>
                <a:ea typeface="+mn-ea"/>
                <a:cs typeface="+mn-cs"/>
              </a:rPr>
              <a:t>。</a:t>
            </a:r>
          </a:p>
          <a:p>
            <a:r>
              <a:rPr lang="en-US" altLang="zh-CN" sz="1200" b="0" i="0" kern="1200" dirty="0">
                <a:solidFill>
                  <a:schemeClr val="tx1"/>
                </a:solidFill>
                <a:effectLst/>
                <a:latin typeface="+mn-lt"/>
                <a:ea typeface="+mn-ea"/>
                <a:cs typeface="+mn-cs"/>
              </a:rPr>
              <a:t>3</a:t>
            </a:r>
            <a:r>
              <a:rPr lang="zh-CN" altLang="en-US" sz="1200" b="0" i="0" kern="1200" dirty="0">
                <a:solidFill>
                  <a:schemeClr val="tx1"/>
                </a:solidFill>
                <a:effectLst/>
                <a:latin typeface="+mn-lt"/>
                <a:ea typeface="+mn-ea"/>
                <a:cs typeface="+mn-cs"/>
              </a:rPr>
              <a:t>：不允许外部</a:t>
            </a:r>
            <a:r>
              <a:rPr lang="en-US" altLang="zh-CN" sz="1200" b="0" i="0" kern="1200" dirty="0">
                <a:solidFill>
                  <a:schemeClr val="tx1"/>
                </a:solidFill>
                <a:effectLst/>
                <a:latin typeface="+mn-lt"/>
                <a:ea typeface="+mn-ea"/>
                <a:cs typeface="+mn-cs"/>
              </a:rPr>
              <a:t>LSA.</a:t>
            </a:r>
          </a:p>
          <a:p>
            <a:r>
              <a:rPr lang="en-US" altLang="zh-CN" sz="1200" b="0" i="0" kern="1200" dirty="0">
                <a:solidFill>
                  <a:schemeClr val="tx1"/>
                </a:solidFill>
                <a:effectLst/>
                <a:latin typeface="+mn-lt"/>
                <a:ea typeface="+mn-ea"/>
                <a:cs typeface="+mn-cs"/>
              </a:rPr>
              <a:t>4</a:t>
            </a:r>
            <a:r>
              <a:rPr lang="zh-CN" altLang="en-US" sz="1200" b="0" i="0" kern="1200" dirty="0">
                <a:solidFill>
                  <a:schemeClr val="tx1"/>
                </a:solidFill>
                <a:effectLst/>
                <a:latin typeface="+mn-lt"/>
                <a:ea typeface="+mn-ea"/>
                <a:cs typeface="+mn-cs"/>
              </a:rPr>
              <a:t>：汇总</a:t>
            </a:r>
            <a:r>
              <a:rPr lang="en-US" altLang="zh-CN" sz="1200" b="0" i="0" kern="1200" dirty="0">
                <a:solidFill>
                  <a:schemeClr val="tx1"/>
                </a:solidFill>
                <a:effectLst/>
                <a:latin typeface="+mn-lt"/>
                <a:ea typeface="+mn-ea"/>
                <a:cs typeface="+mn-cs"/>
              </a:rPr>
              <a:t>LSA</a:t>
            </a:r>
            <a:r>
              <a:rPr lang="zh-CN" altLang="en-US" sz="1200" b="0" i="0" kern="1200" dirty="0">
                <a:solidFill>
                  <a:schemeClr val="tx1"/>
                </a:solidFill>
                <a:effectLst/>
                <a:latin typeface="+mn-lt"/>
                <a:ea typeface="+mn-ea"/>
                <a:cs typeface="+mn-cs"/>
              </a:rPr>
              <a:t>被引入。</a:t>
            </a:r>
          </a:p>
          <a:p>
            <a:pPr eaLnBrk="1" hangingPunct="1">
              <a:spcBef>
                <a:spcPct val="0"/>
              </a:spcBef>
            </a:pPr>
            <a:endParaRPr lang="en-US" altLang="zh-CN" dirty="0"/>
          </a:p>
          <a:p>
            <a:pPr eaLnBrk="1" hangingPunct="1">
              <a:spcBef>
                <a:spcPct val="0"/>
              </a:spcBef>
            </a:pPr>
            <a:endParaRPr lang="en-US" altLang="zh-CN" dirty="0"/>
          </a:p>
          <a:p>
            <a:pPr eaLnBrk="1" hangingPunct="1">
              <a:spcBef>
                <a:spcPct val="0"/>
              </a:spcBef>
            </a:pPr>
            <a:endParaRPr lang="en-US" altLang="zh-CN" dirty="0"/>
          </a:p>
          <a:p>
            <a:pPr eaLnBrk="1" hangingPunct="1">
              <a:spcBef>
                <a:spcPct val="0"/>
              </a:spcBef>
            </a:pPr>
            <a:endParaRPr lang="en-US" altLang="zh-CN" dirty="0"/>
          </a:p>
          <a:p>
            <a:pPr eaLnBrk="1" hangingPunct="1">
              <a:spcBef>
                <a:spcPct val="0"/>
              </a:spcBef>
            </a:pPr>
            <a:r>
              <a:rPr lang="en-US" altLang="zh-CN" dirty="0"/>
              <a:t>RIP</a:t>
            </a:r>
            <a:r>
              <a:rPr lang="zh-CN" altLang="en-US" dirty="0"/>
              <a:t>进程使用</a:t>
            </a:r>
            <a:r>
              <a:rPr lang="en-US" altLang="zh-CN" dirty="0"/>
              <a:t>UDP</a:t>
            </a:r>
            <a:r>
              <a:rPr lang="zh-CN" altLang="en-US" dirty="0"/>
              <a:t>的</a:t>
            </a:r>
            <a:r>
              <a:rPr lang="en-US" altLang="zh-CN" dirty="0"/>
              <a:t>520</a:t>
            </a:r>
            <a:r>
              <a:rPr lang="zh-CN" altLang="en-US" dirty="0"/>
              <a:t>端口来发送和接收</a:t>
            </a:r>
            <a:r>
              <a:rPr lang="en-US" altLang="zh-CN" dirty="0"/>
              <a:t>RIP</a:t>
            </a:r>
            <a:r>
              <a:rPr lang="zh-CN" altLang="en-US" dirty="0"/>
              <a:t>分组。距离就是通往目的站点所需经过的链路数，取值为</a:t>
            </a:r>
            <a:r>
              <a:rPr lang="en-US" altLang="zh-CN" dirty="0"/>
              <a:t>0~16</a:t>
            </a:r>
            <a:r>
              <a:rPr lang="zh-CN" altLang="en-US" dirty="0"/>
              <a:t>，数值</a:t>
            </a:r>
            <a:r>
              <a:rPr lang="en-US" altLang="zh-CN" dirty="0"/>
              <a:t>16</a:t>
            </a:r>
            <a:r>
              <a:rPr lang="zh-CN" altLang="en-US" dirty="0"/>
              <a:t>表示路径无限长。</a:t>
            </a:r>
            <a:r>
              <a:rPr lang="en-US" altLang="zh-CN" dirty="0"/>
              <a:t>RIP</a:t>
            </a:r>
            <a:r>
              <a:rPr lang="zh-CN" altLang="en-US" dirty="0"/>
              <a:t>分组每隔</a:t>
            </a:r>
            <a:r>
              <a:rPr lang="en-US" altLang="zh-CN" dirty="0"/>
              <a:t>30s</a:t>
            </a:r>
            <a:r>
              <a:rPr lang="zh-CN" altLang="en-US" dirty="0"/>
              <a:t>以广播的形式发送一次，为了防止出现“</a:t>
            </a:r>
            <a:r>
              <a:rPr lang="zh-CN" altLang="en-US" dirty="0">
                <a:hlinkClick r:id="rId29"/>
              </a:rPr>
              <a:t>广播风暴</a:t>
            </a:r>
            <a:r>
              <a:rPr lang="zh-CN" altLang="en-US" dirty="0"/>
              <a:t>”，其后续的分组将做随机延时后发送。在</a:t>
            </a:r>
            <a:r>
              <a:rPr lang="en-US" altLang="zh-CN" dirty="0"/>
              <a:t>RIP</a:t>
            </a:r>
            <a:r>
              <a:rPr lang="zh-CN" altLang="en-US" dirty="0"/>
              <a:t>中，如果一个路由在</a:t>
            </a:r>
            <a:r>
              <a:rPr lang="en-US" altLang="zh-CN" dirty="0"/>
              <a:t>180s</a:t>
            </a:r>
            <a:r>
              <a:rPr lang="zh-CN" altLang="en-US" dirty="0"/>
              <a:t>内未被刷，则相应的距离就被设定成无穷大，并从路由表中删除该表项。</a:t>
            </a:r>
            <a:endParaRPr lang="en-US" altLang="zh-CN" dirty="0"/>
          </a:p>
          <a:p>
            <a:pPr eaLnBrk="1" hangingPunct="1">
              <a:spcBef>
                <a:spcPct val="0"/>
              </a:spcBef>
            </a:pPr>
            <a:endParaRPr lang="en-US" altLang="zh-CN" dirty="0"/>
          </a:p>
          <a:p>
            <a:pPr eaLnBrk="1" hangingPunct="1">
              <a:spcBef>
                <a:spcPct val="0"/>
              </a:spcBef>
            </a:pPr>
            <a:r>
              <a:rPr lang="en-US" altLang="zh-CN" dirty="0"/>
              <a:t>BGP</a:t>
            </a:r>
            <a:r>
              <a:rPr lang="zh-CN" altLang="en-US" dirty="0"/>
              <a:t>边界网关协议</a:t>
            </a:r>
            <a:r>
              <a:rPr lang="en-US" altLang="zh-CN" dirty="0"/>
              <a:t>,</a:t>
            </a:r>
            <a:r>
              <a:rPr lang="zh-CN" altLang="en-US" dirty="0"/>
              <a:t>属于外部或域间路由协议。</a:t>
            </a:r>
            <a:r>
              <a:rPr lang="en-US" altLang="zh-CN" dirty="0"/>
              <a:t>BGP</a:t>
            </a:r>
            <a:r>
              <a:rPr lang="zh-CN" altLang="en-US" dirty="0"/>
              <a:t>的主要目标是为处于不同</a:t>
            </a:r>
            <a:r>
              <a:rPr lang="en-US" altLang="zh-CN" dirty="0"/>
              <a:t>AS</a:t>
            </a:r>
            <a:r>
              <a:rPr lang="zh-CN" altLang="en-US" dirty="0"/>
              <a:t>中的路由器之间进行路由信息通信提供保障。</a:t>
            </a:r>
            <a:r>
              <a:rPr lang="en-US" altLang="zh-CN" dirty="0"/>
              <a:t>BGP</a:t>
            </a:r>
            <a:r>
              <a:rPr lang="zh-CN" altLang="en-US" dirty="0"/>
              <a:t>既不是纯粹的矢量距离协议，也不是纯粹的链路状态协议，通常被称为通路向量路由协议。 </a:t>
            </a:r>
            <a:r>
              <a:rPr lang="en-US" altLang="zh-CN" dirty="0"/>
              <a:t>BGP</a:t>
            </a:r>
            <a:r>
              <a:rPr lang="zh-CN" altLang="en-US" dirty="0"/>
              <a:t>可分为</a:t>
            </a:r>
            <a:r>
              <a:rPr lang="en-US" altLang="zh-CN" dirty="0"/>
              <a:t>IBGP</a:t>
            </a:r>
            <a:r>
              <a:rPr lang="zh-CN" altLang="en-US" dirty="0"/>
              <a:t>（</a:t>
            </a:r>
            <a:r>
              <a:rPr lang="en-US" altLang="zh-CN" dirty="0"/>
              <a:t>Internal BGP</a:t>
            </a:r>
            <a:r>
              <a:rPr lang="zh-CN" altLang="en-US" dirty="0"/>
              <a:t>）和</a:t>
            </a:r>
            <a:r>
              <a:rPr lang="en-US" altLang="zh-CN" dirty="0"/>
              <a:t>EBGP</a:t>
            </a:r>
            <a:r>
              <a:rPr lang="zh-CN" altLang="en-US" dirty="0"/>
              <a:t>（</a:t>
            </a:r>
            <a:r>
              <a:rPr lang="en-US" altLang="zh-CN" dirty="0"/>
              <a:t>External BGP</a:t>
            </a:r>
            <a:r>
              <a:rPr lang="zh-CN" altLang="en-US" dirty="0"/>
              <a:t>）。</a:t>
            </a:r>
            <a:r>
              <a:rPr lang="en-US" altLang="zh-CN" dirty="0"/>
              <a:t>BGP</a:t>
            </a:r>
            <a:r>
              <a:rPr lang="zh-CN" altLang="en-US" dirty="0"/>
              <a:t>的邻居关系（或称通信对端</a:t>
            </a:r>
            <a:r>
              <a:rPr lang="en-US" altLang="zh-CN" dirty="0"/>
              <a:t>/</a:t>
            </a:r>
            <a:r>
              <a:rPr lang="zh-CN" altLang="en-US" dirty="0"/>
              <a:t>对等实体）是通过人工配置实现的，对等实体之间通过</a:t>
            </a:r>
            <a:r>
              <a:rPr lang="en-US" altLang="zh-CN" dirty="0"/>
              <a:t>TCP</a:t>
            </a:r>
            <a:r>
              <a:rPr lang="zh-CN" altLang="en-US" dirty="0"/>
              <a:t>（端口</a:t>
            </a:r>
            <a:r>
              <a:rPr lang="en-US" altLang="zh-CN" dirty="0"/>
              <a:t>179)</a:t>
            </a:r>
            <a:r>
              <a:rPr lang="zh-CN" altLang="en-US" dirty="0"/>
              <a:t>会话交互数据。</a:t>
            </a:r>
            <a:r>
              <a:rPr lang="en-US" altLang="zh-CN" dirty="0"/>
              <a:t>BGP</a:t>
            </a:r>
            <a:r>
              <a:rPr lang="zh-CN" altLang="en-US" dirty="0"/>
              <a:t>路由器会周期地发送</a:t>
            </a:r>
            <a:r>
              <a:rPr lang="en-US" altLang="zh-CN" dirty="0"/>
              <a:t>19</a:t>
            </a:r>
            <a:r>
              <a:rPr lang="zh-CN" altLang="en-US" dirty="0"/>
              <a:t>字节的保持存活</a:t>
            </a:r>
            <a:r>
              <a:rPr lang="en-US" altLang="zh-CN" dirty="0"/>
              <a:t>keep-alive</a:t>
            </a:r>
            <a:r>
              <a:rPr lang="zh-CN" altLang="en-US" dirty="0"/>
              <a:t>消息来维护连接（默认周期为</a:t>
            </a:r>
            <a:r>
              <a:rPr lang="en-US" altLang="zh-CN" dirty="0"/>
              <a:t>30</a:t>
            </a:r>
            <a:r>
              <a:rPr lang="zh-CN" altLang="en-US" dirty="0"/>
              <a:t>秒）。在路由协议中，只有</a:t>
            </a:r>
            <a:r>
              <a:rPr lang="en-US" altLang="zh-CN" dirty="0"/>
              <a:t>BGP</a:t>
            </a:r>
            <a:r>
              <a:rPr lang="zh-CN" altLang="en-US" dirty="0"/>
              <a:t>使用</a:t>
            </a:r>
            <a:r>
              <a:rPr lang="en-US" altLang="zh-CN" dirty="0"/>
              <a:t>TCP</a:t>
            </a:r>
            <a:r>
              <a:rPr lang="zh-CN" altLang="en-US" dirty="0"/>
              <a:t>作为传输层协议。这是因为</a:t>
            </a:r>
            <a:r>
              <a:rPr lang="en-US" altLang="zh-CN" dirty="0"/>
              <a:t>BGP</a:t>
            </a:r>
            <a:r>
              <a:rPr lang="zh-CN" altLang="en-US" dirty="0"/>
              <a:t>在发布到一个目的网络的可达性的同时，包含了在</a:t>
            </a:r>
            <a:r>
              <a:rPr lang="en-US" altLang="zh-CN" dirty="0"/>
              <a:t>IP</a:t>
            </a:r>
            <a:r>
              <a:rPr lang="zh-CN" altLang="en-US" dirty="0"/>
              <a:t>分组到达目的网络过程中所必须经过的</a:t>
            </a:r>
            <a:r>
              <a:rPr lang="en-US" altLang="zh-CN" dirty="0"/>
              <a:t>AS</a:t>
            </a:r>
            <a:r>
              <a:rPr lang="zh-CN" altLang="en-US" dirty="0"/>
              <a:t>的列表。</a:t>
            </a:r>
            <a:endParaRPr lang="en-US" altLang="zh-CN" dirty="0"/>
          </a:p>
          <a:p>
            <a:pPr eaLnBrk="1" hangingPunct="1">
              <a:spcBef>
                <a:spcPct val="0"/>
              </a:spcBef>
            </a:pPr>
            <a:endParaRPr lang="en-US" altLang="zh-CN" dirty="0"/>
          </a:p>
          <a:p>
            <a:pPr eaLnBrk="1" hangingPunct="1">
              <a:spcBef>
                <a:spcPct val="0"/>
              </a:spcBef>
            </a:pPr>
            <a:r>
              <a:rPr lang="en-US" altLang="zh-CN" dirty="0"/>
              <a:t>OSPF(Open Shortest Path First</a:t>
            </a:r>
            <a:r>
              <a:rPr lang="zh-CN" altLang="en-US" dirty="0">
                <a:hlinkClick r:id="rId30"/>
              </a:rPr>
              <a:t>开放式最短路径优先</a:t>
            </a:r>
            <a:r>
              <a:rPr lang="zh-CN" altLang="en-US" dirty="0"/>
              <a:t>）是一个</a:t>
            </a:r>
            <a:r>
              <a:rPr lang="zh-CN" altLang="en-US" dirty="0">
                <a:hlinkClick r:id="rId31"/>
              </a:rPr>
              <a:t>内部网关协议</a:t>
            </a:r>
            <a:r>
              <a:rPr lang="en-US" altLang="zh-CN" dirty="0"/>
              <a:t>(Interior Gateway Protocol</a:t>
            </a:r>
            <a:r>
              <a:rPr lang="zh-CN" altLang="en-US" dirty="0"/>
              <a:t>，简称</a:t>
            </a:r>
            <a:r>
              <a:rPr lang="en-US" altLang="zh-CN" dirty="0"/>
              <a:t>IGP</a:t>
            </a:r>
            <a:r>
              <a:rPr lang="zh-CN" altLang="en-US" dirty="0"/>
              <a:t>），用于在单一</a:t>
            </a:r>
            <a:r>
              <a:rPr lang="zh-CN" altLang="en-US" dirty="0">
                <a:hlinkClick r:id="rId32"/>
              </a:rPr>
              <a:t>自治系统</a:t>
            </a:r>
            <a:r>
              <a:rPr lang="zh-CN" altLang="en-US" dirty="0"/>
              <a:t>（</a:t>
            </a:r>
            <a:r>
              <a:rPr lang="en-US" altLang="zh-CN" dirty="0"/>
              <a:t>autonomous </a:t>
            </a:r>
            <a:r>
              <a:rPr lang="en-US" altLang="zh-CN" dirty="0" err="1"/>
              <a:t>system,AS</a:t>
            </a:r>
            <a:r>
              <a:rPr lang="zh-CN" altLang="en-US" dirty="0"/>
              <a:t>）内决策</a:t>
            </a:r>
            <a:r>
              <a:rPr lang="zh-CN" altLang="en-US" dirty="0">
                <a:hlinkClick r:id="rId33"/>
              </a:rPr>
              <a:t>路由</a:t>
            </a:r>
            <a:r>
              <a:rPr lang="zh-CN" altLang="en-US" dirty="0"/>
              <a:t>。是对</a:t>
            </a:r>
            <a:r>
              <a:rPr lang="zh-CN" altLang="en-US" dirty="0">
                <a:hlinkClick r:id="rId34"/>
              </a:rPr>
              <a:t>链路状态路由协议</a:t>
            </a:r>
            <a:r>
              <a:rPr lang="zh-CN" altLang="en-US" dirty="0"/>
              <a:t>的一种实现，隶属内部网关协议（</a:t>
            </a:r>
            <a:r>
              <a:rPr lang="en-US" altLang="zh-CN" dirty="0"/>
              <a:t>IGP</a:t>
            </a:r>
            <a:r>
              <a:rPr lang="zh-CN" altLang="en-US" dirty="0"/>
              <a:t>），运作于自治系统内部</a:t>
            </a:r>
            <a:r>
              <a:rPr lang="en-US" altLang="zh-CN" dirty="0"/>
              <a:t>. OSPF</a:t>
            </a:r>
            <a:r>
              <a:rPr lang="zh-CN" altLang="en-US" dirty="0"/>
              <a:t>是链路状态协议，而</a:t>
            </a:r>
            <a:r>
              <a:rPr lang="en-US" altLang="zh-CN" dirty="0"/>
              <a:t>RIP</a:t>
            </a:r>
            <a:r>
              <a:rPr lang="zh-CN" altLang="en-US" dirty="0"/>
              <a:t>是</a:t>
            </a:r>
            <a:r>
              <a:rPr lang="zh-CN" altLang="en-US" dirty="0">
                <a:hlinkClick r:id="rId35"/>
              </a:rPr>
              <a:t>距离矢量协议</a:t>
            </a:r>
            <a:r>
              <a:rPr lang="zh-CN" altLang="en-US" dirty="0"/>
              <a:t>。</a:t>
            </a:r>
            <a:endParaRPr lang="en-US" altLang="zh-CN" dirty="0"/>
          </a:p>
          <a:p>
            <a:pPr eaLnBrk="1" hangingPunct="1">
              <a:spcBef>
                <a:spcPct val="0"/>
              </a:spcBef>
            </a:pPr>
            <a:endParaRPr lang="en-US" altLang="zh-CN" dirty="0"/>
          </a:p>
          <a:p>
            <a:pPr eaLnBrk="1" hangingPunct="1">
              <a:spcBef>
                <a:spcPct val="0"/>
              </a:spcBef>
            </a:pPr>
            <a:r>
              <a:rPr lang="en-US" altLang="zh-CN" dirty="0"/>
              <a:t>IS-IS</a:t>
            </a:r>
            <a:r>
              <a:rPr lang="zh-CN" altLang="en-US" dirty="0"/>
              <a:t>（</a:t>
            </a:r>
            <a:r>
              <a:rPr lang="en-US" altLang="zh-CN" dirty="0"/>
              <a:t>Intermediate System-to-Intermediate System</a:t>
            </a:r>
            <a:r>
              <a:rPr lang="zh-CN" altLang="en-US" dirty="0"/>
              <a:t>，中间系统到中间系统）路由协议最初是</a:t>
            </a:r>
            <a:r>
              <a:rPr lang="en-US" altLang="zh-CN" dirty="0"/>
              <a:t>ISO</a:t>
            </a:r>
            <a:r>
              <a:rPr lang="zh-CN" altLang="en-US" dirty="0"/>
              <a:t>（</a:t>
            </a:r>
            <a:r>
              <a:rPr lang="en-US" altLang="zh-CN" dirty="0"/>
              <a:t>the International Organization for Standardization</a:t>
            </a:r>
            <a:r>
              <a:rPr lang="zh-CN" altLang="en-US" dirty="0"/>
              <a:t>，国际标准化组织）为</a:t>
            </a:r>
            <a:r>
              <a:rPr lang="en-US" altLang="zh-CN" dirty="0"/>
              <a:t>CLNP</a:t>
            </a:r>
            <a:r>
              <a:rPr lang="zh-CN" altLang="en-US" dirty="0"/>
              <a:t>（</a:t>
            </a:r>
            <a:r>
              <a:rPr lang="en-US" altLang="zh-CN" dirty="0"/>
              <a:t>Connection Less Network Protocol</a:t>
            </a:r>
            <a:r>
              <a:rPr lang="zh-CN" altLang="en-US" dirty="0"/>
              <a:t>，无连接网络协议）设计的一种动态路由协议。</a:t>
            </a:r>
            <a:r>
              <a:rPr lang="en-US" altLang="zh-CN" dirty="0"/>
              <a:t>IS-IS</a:t>
            </a:r>
            <a:r>
              <a:rPr lang="zh-CN" altLang="en-US" dirty="0"/>
              <a:t>属于内部网关路由协议，用于自治系统内部。</a:t>
            </a:r>
            <a:r>
              <a:rPr lang="en-US" altLang="zh-CN" dirty="0"/>
              <a:t>IS-IS</a:t>
            </a:r>
            <a:r>
              <a:rPr lang="zh-CN" altLang="en-US" dirty="0"/>
              <a:t>是一种链路状态协议，与</a:t>
            </a:r>
            <a:r>
              <a:rPr lang="en-US" altLang="zh-CN" dirty="0"/>
              <a:t>TCP/IP</a:t>
            </a:r>
            <a:r>
              <a:rPr lang="zh-CN" altLang="en-US" dirty="0"/>
              <a:t>网络中的</a:t>
            </a:r>
            <a:r>
              <a:rPr lang="en-US" altLang="zh-CN" dirty="0"/>
              <a:t>OSPF</a:t>
            </a:r>
            <a:r>
              <a:rPr lang="zh-CN" altLang="en-US" dirty="0"/>
              <a:t>协议非常相似，使用最短路径优先算法进行路由计算。运行</a:t>
            </a:r>
            <a:r>
              <a:rPr lang="en-US" altLang="zh-CN" dirty="0"/>
              <a:t>IS-IS</a:t>
            </a:r>
            <a:r>
              <a:rPr lang="zh-CN" altLang="en-US" dirty="0"/>
              <a:t>协议的网络包含了终端系统（</a:t>
            </a:r>
            <a:r>
              <a:rPr lang="en-US" altLang="zh-CN" dirty="0"/>
              <a:t>End System</a:t>
            </a:r>
            <a:r>
              <a:rPr lang="zh-CN" altLang="en-US" dirty="0"/>
              <a:t>）、中间系统（</a:t>
            </a:r>
            <a:r>
              <a:rPr lang="en-US" altLang="zh-CN" dirty="0"/>
              <a:t>Intermediate System</a:t>
            </a:r>
            <a:r>
              <a:rPr lang="zh-CN" altLang="en-US" dirty="0"/>
              <a:t>）、区域（</a:t>
            </a:r>
            <a:r>
              <a:rPr lang="en-US" altLang="zh-CN" dirty="0"/>
              <a:t>Area</a:t>
            </a:r>
            <a:r>
              <a:rPr lang="zh-CN" altLang="en-US" dirty="0"/>
              <a:t>）和路由域（</a:t>
            </a:r>
            <a:r>
              <a:rPr lang="en-US" altLang="zh-CN" dirty="0"/>
              <a:t>Routing Domain</a:t>
            </a:r>
            <a:r>
              <a:rPr lang="zh-CN" altLang="en-US" dirty="0"/>
              <a:t>）。一个路由器是</a:t>
            </a:r>
            <a:r>
              <a:rPr lang="en-US" altLang="zh-CN" dirty="0"/>
              <a:t>Intermediate System</a:t>
            </a:r>
            <a:r>
              <a:rPr lang="zh-CN" altLang="en-US" dirty="0"/>
              <a:t>（</a:t>
            </a:r>
            <a:r>
              <a:rPr lang="en-US" altLang="zh-CN" dirty="0"/>
              <a:t>IS</a:t>
            </a:r>
            <a:r>
              <a:rPr lang="zh-CN" altLang="en-US" dirty="0"/>
              <a:t>），一个主机就是</a:t>
            </a:r>
            <a:r>
              <a:rPr lang="en-US" altLang="zh-CN" dirty="0"/>
              <a:t>End System</a:t>
            </a:r>
            <a:r>
              <a:rPr lang="zh-CN" altLang="en-US" dirty="0"/>
              <a:t>（</a:t>
            </a:r>
            <a:r>
              <a:rPr lang="en-US" altLang="zh-CN" dirty="0"/>
              <a:t>ES</a:t>
            </a:r>
            <a:r>
              <a:rPr lang="zh-CN" altLang="en-US" dirty="0"/>
              <a:t>）。主机和路由器之间运行的协议称为</a:t>
            </a:r>
            <a:r>
              <a:rPr lang="en-US" altLang="zh-CN" dirty="0"/>
              <a:t>ES-IS</a:t>
            </a:r>
            <a:r>
              <a:rPr lang="zh-CN" altLang="en-US" dirty="0"/>
              <a:t>，路由器与路由器之间运行的协议称为</a:t>
            </a:r>
            <a:r>
              <a:rPr lang="en-US" altLang="zh-CN" dirty="0"/>
              <a:t>IS-IS</a:t>
            </a:r>
            <a:r>
              <a:rPr lang="zh-CN" altLang="en-US" dirty="0"/>
              <a:t>。区域是路由域的细分单元，</a:t>
            </a:r>
            <a:r>
              <a:rPr lang="en-US" altLang="zh-CN" dirty="0"/>
              <a:t>IS-IS</a:t>
            </a:r>
            <a:r>
              <a:rPr lang="zh-CN" altLang="en-US" dirty="0"/>
              <a:t>允许将整个路由域分为多个区域，</a:t>
            </a:r>
            <a:r>
              <a:rPr lang="en-US" altLang="zh-CN" dirty="0"/>
              <a:t>IS-IS</a:t>
            </a:r>
            <a:r>
              <a:rPr lang="zh-CN" altLang="en-US" dirty="0"/>
              <a:t>就是用来提供路由域内或一个区域内的路由。</a:t>
            </a:r>
            <a:endParaRPr lang="en-US" altLang="zh-CN" dirty="0"/>
          </a:p>
          <a:p>
            <a:pPr eaLnBrk="1" hangingPunct="1">
              <a:spcBef>
                <a:spcPct val="0"/>
              </a:spcBef>
            </a:pPr>
            <a:endParaRPr lang="en-US" altLang="zh-CN" dirty="0"/>
          </a:p>
          <a:p>
            <a:pPr eaLnBrk="1" hangingPunct="1">
              <a:spcBef>
                <a:spcPct val="0"/>
              </a:spcBef>
            </a:pPr>
            <a:endParaRPr lang="zh-CN" altLang="en-US" dirty="0"/>
          </a:p>
        </p:txBody>
      </p:sp>
      <p:sp>
        <p:nvSpPr>
          <p:cNvPr id="1024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fld id="{F0D057DC-9DFB-42D6-B546-E287794C45BC}" type="slidenum">
              <a:rPr lang="zh-CN" altLang="en-US"/>
              <a:t>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36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r>
              <a:rPr lang="zh-CN" altLang="en-US"/>
              <a:t>以太网接口分为快速以太网和以太网，快速以太网就是</a:t>
            </a:r>
            <a:r>
              <a:rPr lang="en-US" altLang="zh-CN"/>
              <a:t>fastethernet .</a:t>
            </a:r>
            <a:r>
              <a:rPr lang="zh-CN" altLang="en-US"/>
              <a:t>以太网是</a:t>
            </a:r>
            <a:r>
              <a:rPr lang="en-US" altLang="zh-CN"/>
              <a:t>ethernet.  </a:t>
            </a:r>
          </a:p>
          <a:p>
            <a:pPr eaLnBrk="1" hangingPunct="1">
              <a:spcBef>
                <a:spcPct val="0"/>
              </a:spcBef>
            </a:pPr>
            <a:r>
              <a:rPr lang="zh-CN" altLang="en-US"/>
              <a:t>传输速率从</a:t>
            </a:r>
            <a:r>
              <a:rPr lang="en-US" altLang="zh-CN"/>
              <a:t>10M/s</a:t>
            </a:r>
            <a:r>
              <a:rPr lang="zh-CN" altLang="en-US"/>
              <a:t>提高到</a:t>
            </a:r>
            <a:r>
              <a:rPr lang="en-US" altLang="zh-CN"/>
              <a:t>100Mb/s;</a:t>
            </a:r>
            <a:r>
              <a:rPr lang="zh-CN" altLang="en-US"/>
              <a:t>正式把它定为快速以太网标准</a:t>
            </a:r>
            <a:r>
              <a:rPr lang="en-US" altLang="zh-CN" b="1"/>
              <a:t>IEEE802.3u</a:t>
            </a:r>
            <a:r>
              <a:rPr lang="zh-CN" altLang="en-US"/>
              <a:t>。</a:t>
            </a:r>
            <a:endParaRPr lang="en-US" altLang="zh-CN"/>
          </a:p>
          <a:p>
            <a:pPr eaLnBrk="1" hangingPunct="1">
              <a:spcBef>
                <a:spcPct val="0"/>
              </a:spcBef>
            </a:pPr>
            <a:r>
              <a:rPr lang="zh-CN" altLang="en-US"/>
              <a:t>千兆位以太网是</a:t>
            </a:r>
            <a:r>
              <a:rPr lang="en-US" altLang="zh-CN"/>
              <a:t>IEEE802.3</a:t>
            </a:r>
            <a:r>
              <a:rPr lang="zh-CN" altLang="en-US"/>
              <a:t>标准的扩展，在保持与</a:t>
            </a:r>
            <a:r>
              <a:rPr lang="zh-CN" altLang="en-US" b="1"/>
              <a:t>以太网和快速以太网设备兼容</a:t>
            </a:r>
            <a:r>
              <a:rPr lang="zh-CN" altLang="en-US"/>
              <a:t>的同时，提供</a:t>
            </a:r>
            <a:r>
              <a:rPr lang="en-US" altLang="zh-CN"/>
              <a:t>1000Mb/s</a:t>
            </a:r>
            <a:r>
              <a:rPr lang="zh-CN" altLang="en-US"/>
              <a:t>的数据带宽。</a:t>
            </a:r>
            <a:endParaRPr lang="en-US" altLang="zh-CN"/>
          </a:p>
          <a:p>
            <a:pPr eaLnBrk="1" hangingPunct="1">
              <a:spcBef>
                <a:spcPct val="0"/>
              </a:spcBef>
            </a:pPr>
            <a:endParaRPr lang="zh-CN" altLang="en-US"/>
          </a:p>
        </p:txBody>
      </p:sp>
      <p:sp>
        <p:nvSpPr>
          <p:cNvPr id="1536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fld id="{47012A3B-48C3-4A9E-8A88-48BE27D79683}" type="slidenum">
              <a:rPr lang="zh-CN" altLang="en-US"/>
              <a:t>7</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1E4B28D-424A-465B-8763-41841B97554B}" type="slidenum">
              <a:rPr lang="zh-CN" altLang="en-US" smtClean="0"/>
              <a:t>8</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1E4B28D-424A-465B-8763-41841B97554B}"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32400F5-954F-4C1D-ADB3-FBD3D179BA62}" type="datetime1">
              <a:rPr lang="zh-CN" altLang="en-US" smtClean="0"/>
              <a:t>2025/11/03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0500ACF2-73BD-423F-926B-C1006C2DE265}" type="datetime1">
              <a:rPr lang="zh-CN" altLang="en-US" smtClean="0"/>
              <a:t>2025/11/03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628650" y="365125"/>
            <a:ext cx="5800725"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C00AAE24-CFC9-4CFE-ACBE-B72E739F6695}" type="datetime1">
              <a:rPr lang="zh-CN" altLang="en-US" smtClean="0"/>
              <a:t>2025/11/03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4652E537-02E6-446D-B607-19F591D8EE7E}" type="datetime1">
              <a:rPr lang="zh-CN" altLang="en-US" smtClean="0"/>
              <a:t>2025/11/03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124F78EE-0BBA-4B97-807E-07475A0F1D51}" type="datetime1">
              <a:rPr lang="zh-CN" altLang="en-US" smtClean="0"/>
              <a:t>2025/11/03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628650" y="1825625"/>
            <a:ext cx="38862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hasCustomPrompt="1"/>
          </p:nvPr>
        </p:nvSpPr>
        <p:spPr>
          <a:xfrm>
            <a:off x="4629150" y="1825625"/>
            <a:ext cx="38862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1D6F1E22-03F7-4276-901A-358DF34194D8}" type="datetime1">
              <a:rPr lang="zh-CN" altLang="en-US" smtClean="0"/>
              <a:t>2025/11/03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hasCustomPrompt="1"/>
          </p:nvPr>
        </p:nvSpPr>
        <p:spPr>
          <a:xfrm>
            <a:off x="629842" y="2505075"/>
            <a:ext cx="3868340"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hasCustomPrompt="1"/>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hasCustomPrompt="1"/>
          </p:nvPr>
        </p:nvSpPr>
        <p:spPr>
          <a:xfrm>
            <a:off x="4629150" y="2505075"/>
            <a:ext cx="3887391"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92CDCE1A-0018-488F-B679-36A3B84E8BB7}" type="datetime1">
              <a:rPr lang="zh-CN" altLang="en-US" smtClean="0"/>
              <a:t>2025/11/03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5714BA8C-F9B7-41DD-82BF-3990CDB49EE7}" type="datetime1">
              <a:rPr lang="zh-CN" altLang="en-US" smtClean="0"/>
              <a:t>2025/11/03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D2419-460C-4F54-92AB-DA8CED8111F8}" type="datetime1">
              <a:rPr lang="zh-CN" altLang="en-US" smtClean="0"/>
              <a:t>2025/11/03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hasCustomPrompt="1"/>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3AD7805C-448D-4450-A90E-9CBF5A1D07D7}" type="datetime1">
              <a:rPr lang="zh-CN" altLang="en-US" smtClean="0"/>
              <a:t>2025/11/03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7D798BF4-7987-4D31-BCB1-DB64B0EFF030}" type="datetime1">
              <a:rPr lang="zh-CN" altLang="en-US" smtClean="0"/>
              <a:t>2025/11/03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E00ECAF-8EDC-4D65-999E-788367C3CFD3}"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F48BE9-34C8-49D9-B573-BD4410454C3C}" type="datetime1">
              <a:rPr lang="zh-CN" altLang="en-US" smtClean="0"/>
              <a:t>2025/11/03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ECAF-8EDC-4D65-999E-788367C3CFD3}"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文本框 3074"/>
          <p:cNvSpPr txBox="1"/>
          <p:nvPr/>
        </p:nvSpPr>
        <p:spPr>
          <a:xfrm>
            <a:off x="2723394" y="1773238"/>
            <a:ext cx="3570208" cy="769441"/>
          </a:xfrm>
          <a:prstGeom prst="rect">
            <a:avLst/>
          </a:prstGeom>
          <a:noFill/>
          <a:ln w="9525">
            <a:noFill/>
          </a:ln>
        </p:spPr>
        <p:txBody>
          <a:bodyPr wrap="none">
            <a:spAutoFit/>
          </a:bodyPr>
          <a:lstStyle/>
          <a:p>
            <a:pPr algn="ctr">
              <a:defRPr/>
            </a:pPr>
            <a:r>
              <a:rPr lang="zh-CN" altLang="en-US" sz="4400" b="1" dirty="0">
                <a:solidFill>
                  <a:srgbClr val="FF0000"/>
                </a:solidFill>
                <a:latin typeface="Times New Roman" panose="02020603050405020304" pitchFamily="2" charset="0"/>
                <a:ea typeface="楷体_GB2312" pitchFamily="1" charset="-122"/>
              </a:rPr>
              <a:t>静态路由实验</a:t>
            </a:r>
            <a:endParaRPr lang="en-US" altLang="zh-CN" sz="4400" b="1" noProof="1">
              <a:solidFill>
                <a:srgbClr val="FF0000"/>
              </a:solidFill>
              <a:latin typeface="Times New Roman" panose="02020603050405020304" pitchFamily="2" charset="0"/>
              <a:ea typeface="楷体_GB2312" pitchFamily="1" charset="-122"/>
            </a:endParaRPr>
          </a:p>
        </p:txBody>
      </p:sp>
      <p:sp>
        <p:nvSpPr>
          <p:cNvPr id="2052" name="文本框 3077"/>
          <p:cNvSpPr txBox="1">
            <a:spLocks noChangeArrowheads="1"/>
          </p:cNvSpPr>
          <p:nvPr/>
        </p:nvSpPr>
        <p:spPr bwMode="auto">
          <a:xfrm>
            <a:off x="2341709" y="2971800"/>
            <a:ext cx="4204997" cy="1809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b="1">
                <a:solidFill>
                  <a:schemeClr val="tx1"/>
                </a:solidFill>
                <a:latin typeface="Times New Roman" panose="02020603050405020304" pitchFamily="2" charset="0"/>
                <a:ea typeface="宋体" panose="02010600030101010101" pitchFamily="2" charset="-122"/>
              </a:defRPr>
            </a:lvl1pPr>
            <a:lvl2pPr marL="742950" indent="-285750">
              <a:defRPr sz="2400" b="1">
                <a:solidFill>
                  <a:schemeClr val="tx1"/>
                </a:solidFill>
                <a:latin typeface="Times New Roman" panose="02020603050405020304" pitchFamily="2" charset="0"/>
                <a:ea typeface="宋体" panose="02010600030101010101" pitchFamily="2" charset="-122"/>
              </a:defRPr>
            </a:lvl2pPr>
            <a:lvl3pPr marL="1143000" indent="-228600">
              <a:defRPr sz="2400" b="1">
                <a:solidFill>
                  <a:schemeClr val="tx1"/>
                </a:solidFill>
                <a:latin typeface="Times New Roman" panose="02020603050405020304" pitchFamily="2" charset="0"/>
                <a:ea typeface="宋体" panose="02010600030101010101" pitchFamily="2" charset="-122"/>
              </a:defRPr>
            </a:lvl3pPr>
            <a:lvl4pPr marL="1600200" indent="-228600">
              <a:defRPr sz="2400" b="1">
                <a:solidFill>
                  <a:schemeClr val="tx1"/>
                </a:solidFill>
                <a:latin typeface="Times New Roman" panose="02020603050405020304" pitchFamily="2" charset="0"/>
                <a:ea typeface="宋体" panose="02010600030101010101" pitchFamily="2" charset="-122"/>
              </a:defRPr>
            </a:lvl4pPr>
            <a:lvl5pPr marL="2057400" indent="-228600">
              <a:defRPr sz="2400" b="1">
                <a:solidFill>
                  <a:schemeClr val="tx1"/>
                </a:solidFill>
                <a:latin typeface="Times New Roman" panose="02020603050405020304" pitchFamily="2" charset="0"/>
                <a:ea typeface="宋体" panose="02010600030101010101" pitchFamily="2" charset="-122"/>
              </a:defRPr>
            </a:lvl5pPr>
            <a:lvl6pPr marL="2514600" indent="-228600" eaLnBrk="0" fontAlgn="base" hangingPunct="0">
              <a:spcBef>
                <a:spcPct val="0"/>
              </a:spcBef>
              <a:spcAft>
                <a:spcPct val="0"/>
              </a:spcAft>
              <a:defRPr sz="2400" b="1">
                <a:solidFill>
                  <a:schemeClr val="tx1"/>
                </a:solidFill>
                <a:latin typeface="Times New Roman" panose="02020603050405020304" pitchFamily="2" charset="0"/>
                <a:ea typeface="宋体" panose="02010600030101010101" pitchFamily="2" charset="-122"/>
              </a:defRPr>
            </a:lvl6pPr>
            <a:lvl7pPr marL="2971800" indent="-228600" eaLnBrk="0" fontAlgn="base" hangingPunct="0">
              <a:spcBef>
                <a:spcPct val="0"/>
              </a:spcBef>
              <a:spcAft>
                <a:spcPct val="0"/>
              </a:spcAft>
              <a:defRPr sz="2400" b="1">
                <a:solidFill>
                  <a:schemeClr val="tx1"/>
                </a:solidFill>
                <a:latin typeface="Times New Roman" panose="02020603050405020304" pitchFamily="2" charset="0"/>
                <a:ea typeface="宋体" panose="02010600030101010101" pitchFamily="2" charset="-122"/>
              </a:defRPr>
            </a:lvl7pPr>
            <a:lvl8pPr marL="3429000" indent="-228600" eaLnBrk="0" fontAlgn="base" hangingPunct="0">
              <a:spcBef>
                <a:spcPct val="0"/>
              </a:spcBef>
              <a:spcAft>
                <a:spcPct val="0"/>
              </a:spcAft>
              <a:defRPr sz="2400" b="1">
                <a:solidFill>
                  <a:schemeClr val="tx1"/>
                </a:solidFill>
                <a:latin typeface="Times New Roman" panose="02020603050405020304" pitchFamily="2" charset="0"/>
                <a:ea typeface="宋体" panose="02010600030101010101" pitchFamily="2" charset="-122"/>
              </a:defRPr>
            </a:lvl8pPr>
            <a:lvl9pPr marL="3886200" indent="-228600" eaLnBrk="0" fontAlgn="base" hangingPunct="0">
              <a:spcBef>
                <a:spcPct val="0"/>
              </a:spcBef>
              <a:spcAft>
                <a:spcPct val="0"/>
              </a:spcAft>
              <a:defRPr sz="2400" b="1">
                <a:solidFill>
                  <a:schemeClr val="tx1"/>
                </a:solidFill>
                <a:latin typeface="Times New Roman" panose="02020603050405020304" pitchFamily="2" charset="0"/>
                <a:ea typeface="宋体" panose="02010600030101010101" pitchFamily="2" charset="-122"/>
              </a:defRPr>
            </a:lvl9pPr>
          </a:lstStyle>
          <a:p>
            <a:pPr algn="ctr" eaLnBrk="1" hangingPunct="1">
              <a:buFont typeface="Arial" panose="020B0604020202020204" pitchFamily="34" charset="0"/>
              <a:buNone/>
            </a:pPr>
            <a:endParaRPr lang="en-US" altLang="zh-CN" sz="1800" dirty="0">
              <a:latin typeface="Arial" panose="020B0604020202020204" pitchFamily="34" charset="0"/>
            </a:endParaRPr>
          </a:p>
          <a:p>
            <a:pPr algn="ctr">
              <a:spcBef>
                <a:spcPct val="20000"/>
              </a:spcBef>
              <a:buFont typeface="Arial" panose="020B0604020202020204" pitchFamily="34" charset="0"/>
              <a:buNone/>
            </a:pPr>
            <a:r>
              <a:rPr lang="zh-CN" altLang="en-US" sz="2600" b="0" dirty="0">
                <a:cs typeface="Times New Roman" panose="02020603050405020304" pitchFamily="2" charset="0"/>
              </a:rPr>
              <a:t>黄倩怡</a:t>
            </a:r>
            <a:endParaRPr lang="en-US" altLang="zh-CN" sz="2600" b="0" dirty="0">
              <a:cs typeface="Times New Roman" panose="02020603050405020304" pitchFamily="2" charset="0"/>
            </a:endParaRPr>
          </a:p>
          <a:p>
            <a:pPr algn="ctr">
              <a:spcBef>
                <a:spcPct val="20000"/>
              </a:spcBef>
              <a:buFont typeface="Arial" panose="020B0604020202020204" pitchFamily="34" charset="0"/>
              <a:buNone/>
            </a:pPr>
            <a:r>
              <a:rPr lang="en-US" altLang="zh-CN" sz="2600" b="0" dirty="0">
                <a:cs typeface="Times New Roman" panose="02020603050405020304" pitchFamily="2" charset="0"/>
              </a:rPr>
              <a:t>huangqy89@mail.sysu.edu.cn</a:t>
            </a:r>
          </a:p>
          <a:p>
            <a:pPr algn="ctr">
              <a:spcBef>
                <a:spcPct val="20000"/>
              </a:spcBef>
              <a:buFont typeface="Arial" panose="020B0604020202020204" pitchFamily="34" charset="0"/>
              <a:buNone/>
            </a:pPr>
            <a:r>
              <a:rPr lang="zh-CN" altLang="en-US" sz="2600" b="0" dirty="0">
                <a:cs typeface="Times New Roman" panose="02020603050405020304" pitchFamily="2" charset="0"/>
              </a:rPr>
              <a:t>计算机学院</a:t>
            </a:r>
            <a:endParaRPr lang="en-US" altLang="zh-CN" sz="2600" b="0" dirty="0">
              <a:cs typeface="Times New Roman" panose="02020603050405020304" pitchFamily="2" charset="0"/>
            </a:endParaRPr>
          </a:p>
        </p:txBody>
      </p:sp>
      <p:sp>
        <p:nvSpPr>
          <p:cNvPr id="2" name="灯片编号占位符 1"/>
          <p:cNvSpPr>
            <a:spLocks noGrp="1"/>
          </p:cNvSpPr>
          <p:nvPr>
            <p:ph type="sldNum" sz="quarter" idx="12"/>
          </p:nvPr>
        </p:nvSpPr>
        <p:spPr/>
        <p:txBody>
          <a:bodyPr/>
          <a:lstStyle/>
          <a:p>
            <a:fld id="{4E00ECAF-8EDC-4D65-999E-788367C3CFD3}" type="slidenum">
              <a:rPr lang="zh-CN" altLang="en-US" smtClean="0"/>
              <a:t>1</a:t>
            </a:fld>
            <a:endParaRPr lang="zh-CN" alt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矩形 14337"/>
          <p:cNvSpPr>
            <a:spLocks noChangeArrowheads="1"/>
          </p:cNvSpPr>
          <p:nvPr/>
        </p:nvSpPr>
        <p:spPr bwMode="auto">
          <a:xfrm>
            <a:off x="812800" y="635000"/>
            <a:ext cx="773112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配置静态路由步骤</a:t>
            </a:r>
          </a:p>
        </p:txBody>
      </p:sp>
      <p:sp>
        <p:nvSpPr>
          <p:cNvPr id="18435" name="矩形 14338"/>
          <p:cNvSpPr>
            <a:spLocks noChangeArrowheads="1"/>
          </p:cNvSpPr>
          <p:nvPr/>
        </p:nvSpPr>
        <p:spPr bwMode="auto">
          <a:xfrm>
            <a:off x="563562" y="1753281"/>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lvl="1" eaLnBrk="1" hangingPunct="1">
              <a:lnSpc>
                <a:spcPct val="140000"/>
              </a:lnSpc>
              <a:buFont typeface="Arial" panose="020B0604020202020204" pitchFamily="34" charset="0"/>
              <a:buNone/>
            </a:pPr>
            <a:r>
              <a:rPr lang="en-US" altLang="zh-CN" dirty="0">
                <a:latin typeface="Times New Roman" panose="02020603050405020304" pitchFamily="2" charset="0"/>
                <a:cs typeface="Times New Roman" panose="02020603050405020304" pitchFamily="2" charset="0"/>
              </a:rPr>
              <a:t>1.</a:t>
            </a:r>
            <a:r>
              <a:rPr lang="zh-CN" altLang="en-US" dirty="0">
                <a:latin typeface="Times New Roman" panose="02020603050405020304" pitchFamily="2" charset="0"/>
                <a:cs typeface="Times New Roman" panose="02020603050405020304" pitchFamily="2" charset="0"/>
              </a:rPr>
              <a:t>为路由器每个接口配置</a:t>
            </a:r>
            <a:r>
              <a:rPr lang="en-US" altLang="zh-CN" dirty="0">
                <a:latin typeface="Times New Roman" panose="02020603050405020304" pitchFamily="2" charset="0"/>
                <a:cs typeface="Times New Roman" panose="02020603050405020304" pitchFamily="2" charset="0"/>
              </a:rPr>
              <a:t>IP</a:t>
            </a:r>
            <a:r>
              <a:rPr lang="zh-CN" altLang="en-US" dirty="0">
                <a:latin typeface="Times New Roman" panose="02020603050405020304" pitchFamily="2" charset="0"/>
                <a:cs typeface="Times New Roman" panose="02020603050405020304" pitchFamily="2" charset="0"/>
              </a:rPr>
              <a:t>地址</a:t>
            </a:r>
          </a:p>
          <a:p>
            <a:pPr lvl="1" eaLnBrk="1" hangingPunct="1">
              <a:lnSpc>
                <a:spcPct val="140000"/>
              </a:lnSpc>
              <a:buFont typeface="Arial" panose="020B0604020202020204" pitchFamily="34" charset="0"/>
              <a:buNone/>
            </a:pPr>
            <a:r>
              <a:rPr lang="en-US" altLang="zh-CN" dirty="0">
                <a:latin typeface="Times New Roman" panose="02020603050405020304" pitchFamily="2" charset="0"/>
                <a:cs typeface="Times New Roman" panose="02020603050405020304" pitchFamily="2" charset="0"/>
              </a:rPr>
              <a:t>2.</a:t>
            </a:r>
            <a:r>
              <a:rPr lang="zh-CN" altLang="en-US" dirty="0">
                <a:latin typeface="Times New Roman" panose="02020603050405020304" pitchFamily="2" charset="0"/>
                <a:cs typeface="Times New Roman" panose="02020603050405020304" pitchFamily="2" charset="0"/>
              </a:rPr>
              <a:t>确定本路由器有哪些直连网段的路由信息</a:t>
            </a:r>
          </a:p>
          <a:p>
            <a:pPr lvl="1" eaLnBrk="1" hangingPunct="1">
              <a:lnSpc>
                <a:spcPct val="140000"/>
              </a:lnSpc>
              <a:buFont typeface="Arial" panose="020B0604020202020204" pitchFamily="34" charset="0"/>
              <a:buNone/>
            </a:pPr>
            <a:r>
              <a:rPr lang="en-US" altLang="zh-CN" dirty="0">
                <a:latin typeface="Times New Roman" panose="02020603050405020304" pitchFamily="2" charset="0"/>
                <a:cs typeface="Times New Roman" panose="02020603050405020304" pitchFamily="2" charset="0"/>
              </a:rPr>
              <a:t>3.</a:t>
            </a:r>
            <a:r>
              <a:rPr lang="zh-CN" altLang="en-US" dirty="0">
                <a:latin typeface="Times New Roman" panose="02020603050405020304" pitchFamily="2" charset="0"/>
                <a:cs typeface="Times New Roman" panose="02020603050405020304" pitchFamily="2" charset="0"/>
              </a:rPr>
              <a:t>确定网络中有哪些属于本路由器的非直连网段</a:t>
            </a:r>
          </a:p>
          <a:p>
            <a:pPr lvl="1" eaLnBrk="1" hangingPunct="1">
              <a:lnSpc>
                <a:spcPct val="140000"/>
              </a:lnSpc>
              <a:buFont typeface="Arial" panose="020B0604020202020204" pitchFamily="34" charset="0"/>
              <a:buNone/>
            </a:pPr>
            <a:r>
              <a:rPr lang="en-US" altLang="zh-CN" dirty="0">
                <a:latin typeface="Times New Roman" panose="02020603050405020304" pitchFamily="2" charset="0"/>
                <a:cs typeface="Times New Roman" panose="02020603050405020304" pitchFamily="2" charset="0"/>
              </a:rPr>
              <a:t>4.</a:t>
            </a:r>
            <a:r>
              <a:rPr lang="zh-CN" altLang="en-US" dirty="0">
                <a:latin typeface="Times New Roman" panose="02020603050405020304" pitchFamily="2" charset="0"/>
                <a:cs typeface="Times New Roman" panose="02020603050405020304" pitchFamily="2" charset="0"/>
              </a:rPr>
              <a:t>添加本路由器到非直连网段相关的路由信息</a:t>
            </a:r>
          </a:p>
          <a:p>
            <a:pPr eaLnBrk="1" hangingPunct="1"/>
            <a:endParaRPr lang="zh-CN" altLang="en-US" dirty="0">
              <a:latin typeface="Times New Roman" panose="02020603050405020304" pitchFamily="2" charset="0"/>
              <a:cs typeface="Times New Roman" panose="02020603050405020304" pitchFamily="2" charset="0"/>
            </a:endParaRPr>
          </a:p>
        </p:txBody>
      </p:sp>
      <p:sp>
        <p:nvSpPr>
          <p:cNvPr id="2" name="灯片编号占位符 1"/>
          <p:cNvSpPr>
            <a:spLocks noGrp="1"/>
          </p:cNvSpPr>
          <p:nvPr>
            <p:ph type="sldNum" sz="quarter" idx="12"/>
          </p:nvPr>
        </p:nvSpPr>
        <p:spPr/>
        <p:txBody>
          <a:bodyPr/>
          <a:lstStyle/>
          <a:p>
            <a:fld id="{4E00ECAF-8EDC-4D65-999E-788367C3CFD3}" type="slidenum">
              <a:rPr lang="zh-CN" altLang="en-US" smtClean="0"/>
              <a:t>10</a:t>
            </a:fld>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矩形 16385"/>
          <p:cNvSpPr>
            <a:spLocks noChangeArrowheads="1"/>
          </p:cNvSpPr>
          <p:nvPr/>
        </p:nvSpPr>
        <p:spPr bwMode="auto">
          <a:xfrm>
            <a:off x="464457" y="476250"/>
            <a:ext cx="8150906"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静态路由配置命令</a:t>
            </a:r>
          </a:p>
        </p:txBody>
      </p:sp>
      <p:sp>
        <p:nvSpPr>
          <p:cNvPr id="20483" name="矩形 16386"/>
          <p:cNvSpPr>
            <a:spLocks noChangeArrowheads="1"/>
          </p:cNvSpPr>
          <p:nvPr/>
        </p:nvSpPr>
        <p:spPr bwMode="auto">
          <a:xfrm>
            <a:off x="252730" y="1557655"/>
            <a:ext cx="8891270" cy="5055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marL="536575" indent="-536575" eaLnBrk="1" hangingPunct="1">
              <a:buFont typeface="Wingdings" panose="05000000000000000000" pitchFamily="2" charset="2"/>
              <a:buChar char="l"/>
            </a:pPr>
            <a:r>
              <a:rPr lang="zh-CN" altLang="en-US" sz="2800" dirty="0">
                <a:latin typeface="Times New Roman" panose="02020603050405020304" pitchFamily="2" charset="0"/>
                <a:cs typeface="Times New Roman" panose="02020603050405020304" pitchFamily="2" charset="0"/>
              </a:rPr>
              <a:t>静态路由配置命令</a:t>
            </a:r>
            <a:r>
              <a:rPr lang="en-US" altLang="zh-CN" sz="2400" dirty="0">
                <a:latin typeface="Times New Roman" panose="02020603050405020304" pitchFamily="2" charset="0"/>
                <a:cs typeface="Times New Roman" panose="02020603050405020304" pitchFamily="2" charset="0"/>
              </a:rPr>
              <a:t> </a:t>
            </a:r>
          </a:p>
          <a:p>
            <a:pPr lvl="1" eaLnBrk="1" hangingPunct="1"/>
            <a:r>
              <a:rPr lang="zh-CN" altLang="en-US" sz="2400" dirty="0">
                <a:latin typeface="Times New Roman" panose="02020603050405020304" pitchFamily="2" charset="0"/>
                <a:cs typeface="Times New Roman" panose="02020603050405020304" pitchFamily="2" charset="0"/>
              </a:rPr>
              <a:t>在用户视图下，输入</a:t>
            </a:r>
            <a:r>
              <a:rPr lang="en-US" altLang="zh-CN" sz="2400" dirty="0">
                <a:latin typeface="Times New Roman" panose="02020603050405020304" pitchFamily="2" charset="0"/>
                <a:cs typeface="Times New Roman" panose="02020603050405020304" pitchFamily="2" charset="0"/>
              </a:rPr>
              <a:t>system-view</a:t>
            </a:r>
            <a:r>
              <a:rPr lang="zh-CN" altLang="en-US" sz="2400" dirty="0">
                <a:latin typeface="Times New Roman" panose="02020603050405020304" pitchFamily="2" charset="0"/>
                <a:cs typeface="Times New Roman" panose="02020603050405020304" pitchFamily="2" charset="0"/>
              </a:rPr>
              <a:t>命令进入系统视图</a:t>
            </a:r>
          </a:p>
          <a:p>
            <a:pPr lvl="1" eaLnBrk="1" hangingPunct="1"/>
            <a:r>
              <a:rPr lang="zh-CN" altLang="en-US" sz="2400" dirty="0">
                <a:latin typeface="Times New Roman" panose="02020603050405020304" pitchFamily="2" charset="0"/>
                <a:cs typeface="Times New Roman" panose="02020603050405020304" pitchFamily="2" charset="0"/>
                <a:sym typeface="+mn-ea"/>
              </a:rPr>
              <a:t>配置静态路由用命令及常用语法：</a:t>
            </a:r>
          </a:p>
          <a:p>
            <a:pPr lvl="1" eaLnBrk="1" hangingPunct="1"/>
            <a:r>
              <a:rPr lang="en-US" altLang="zh-CN" sz="2400" dirty="0">
                <a:latin typeface="Times New Roman" panose="02020603050405020304" pitchFamily="2" charset="0"/>
                <a:cs typeface="Times New Roman" panose="02020603050405020304" pitchFamily="2" charset="0"/>
              </a:rPr>
              <a:t>ip route-static [</a:t>
            </a:r>
            <a:r>
              <a:rPr lang="zh-CN" altLang="en-US" sz="2400" dirty="0">
                <a:latin typeface="Times New Roman" panose="02020603050405020304" pitchFamily="2" charset="0"/>
                <a:cs typeface="Times New Roman" panose="02020603050405020304" pitchFamily="2" charset="0"/>
              </a:rPr>
              <a:t>目的网络地址</a:t>
            </a:r>
            <a:r>
              <a:rPr lang="en-US" altLang="zh-CN" sz="2400" dirty="0">
                <a:latin typeface="Times New Roman" panose="02020603050405020304" pitchFamily="2" charset="0"/>
                <a:cs typeface="Times New Roman" panose="02020603050405020304" pitchFamily="2" charset="0"/>
              </a:rPr>
              <a:t>] [</a:t>
            </a:r>
            <a:r>
              <a:rPr lang="zh-CN" altLang="en-US" sz="2400" dirty="0">
                <a:latin typeface="Times New Roman" panose="02020603050405020304" pitchFamily="2" charset="0"/>
                <a:cs typeface="Times New Roman" panose="02020603050405020304" pitchFamily="2" charset="0"/>
              </a:rPr>
              <a:t>掩码长度</a:t>
            </a:r>
            <a:r>
              <a:rPr lang="en-US" altLang="zh-CN" sz="2400" dirty="0">
                <a:latin typeface="Times New Roman" panose="02020603050405020304" pitchFamily="2" charset="0"/>
                <a:cs typeface="Times New Roman" panose="02020603050405020304" pitchFamily="2" charset="0"/>
              </a:rPr>
              <a:t>] [</a:t>
            </a:r>
            <a:r>
              <a:rPr lang="zh-CN" altLang="en-US" sz="2400" dirty="0">
                <a:latin typeface="Times New Roman" panose="02020603050405020304" pitchFamily="2" charset="0"/>
                <a:cs typeface="Times New Roman" panose="02020603050405020304" pitchFamily="2" charset="0"/>
              </a:rPr>
              <a:t>下一跳地址</a:t>
            </a:r>
            <a:r>
              <a:rPr lang="en-US" altLang="zh-CN" sz="2400" dirty="0">
                <a:latin typeface="Times New Roman" panose="02020603050405020304" pitchFamily="2" charset="0"/>
                <a:cs typeface="Times New Roman" panose="02020603050405020304" pitchFamily="2" charset="0"/>
              </a:rPr>
              <a:t>]</a:t>
            </a:r>
          </a:p>
          <a:p>
            <a:pPr lvl="1" eaLnBrk="1" hangingPunct="1"/>
            <a:r>
              <a:rPr lang="en-US" altLang="zh-CN" sz="2400" dirty="0">
                <a:latin typeface="Times New Roman" panose="02020603050405020304" pitchFamily="2" charset="0"/>
                <a:cs typeface="Times New Roman" panose="02020603050405020304" pitchFamily="2" charset="0"/>
              </a:rPr>
              <a:t>ip route-static [</a:t>
            </a:r>
            <a:r>
              <a:rPr lang="zh-CN" altLang="en-US" sz="2400" dirty="0">
                <a:latin typeface="Times New Roman" panose="02020603050405020304" pitchFamily="2" charset="0"/>
                <a:cs typeface="Times New Roman" panose="02020603050405020304" pitchFamily="2" charset="0"/>
              </a:rPr>
              <a:t>目的网络地址</a:t>
            </a:r>
            <a:r>
              <a:rPr lang="en-US" altLang="zh-CN" sz="2400" dirty="0">
                <a:latin typeface="Times New Roman" panose="02020603050405020304" pitchFamily="2" charset="0"/>
                <a:cs typeface="Times New Roman" panose="02020603050405020304" pitchFamily="2" charset="0"/>
              </a:rPr>
              <a:t>] [</a:t>
            </a:r>
            <a:r>
              <a:rPr lang="zh-CN" altLang="en-US" sz="2400" dirty="0">
                <a:latin typeface="Times New Roman" panose="02020603050405020304" pitchFamily="2" charset="0"/>
                <a:cs typeface="Times New Roman" panose="02020603050405020304" pitchFamily="2" charset="0"/>
              </a:rPr>
              <a:t>掩码长度</a:t>
            </a:r>
            <a:r>
              <a:rPr lang="en-US" altLang="zh-CN" sz="2400" dirty="0">
                <a:latin typeface="Times New Roman" panose="02020603050405020304" pitchFamily="2" charset="0"/>
                <a:cs typeface="Times New Roman" panose="02020603050405020304" pitchFamily="2" charset="0"/>
              </a:rPr>
              <a:t>] [</a:t>
            </a:r>
            <a:r>
              <a:rPr lang="zh-CN" altLang="en-US" sz="2400" dirty="0">
                <a:latin typeface="Times New Roman" panose="02020603050405020304" pitchFamily="2" charset="0"/>
                <a:cs typeface="Times New Roman" panose="02020603050405020304" pitchFamily="2" charset="0"/>
              </a:rPr>
              <a:t>出接口</a:t>
            </a:r>
            <a:r>
              <a:rPr lang="en-US" altLang="zh-CN" sz="2400" dirty="0">
                <a:latin typeface="Times New Roman" panose="02020603050405020304" pitchFamily="2" charset="0"/>
                <a:cs typeface="Times New Roman" panose="02020603050405020304" pitchFamily="2" charset="0"/>
              </a:rPr>
              <a:t>] </a:t>
            </a:r>
          </a:p>
          <a:p>
            <a:pPr lvl="1" eaLnBrk="1" hangingPunct="1"/>
            <a:r>
              <a:rPr lang="zh-CN" altLang="en-US" sz="2400" dirty="0">
                <a:latin typeface="Times New Roman" panose="02020603050405020304" pitchFamily="2" charset="0"/>
                <a:cs typeface="Times New Roman" panose="02020603050405020304" pitchFamily="2" charset="0"/>
              </a:rPr>
              <a:t>例：</a:t>
            </a:r>
            <a:r>
              <a:rPr lang="en-US" altLang="zh-CN" sz="2400" dirty="0">
                <a:latin typeface="Times New Roman" panose="02020603050405020304" pitchFamily="2" charset="0"/>
                <a:cs typeface="Times New Roman" panose="02020603050405020304" pitchFamily="2" charset="0"/>
              </a:rPr>
              <a:t>[Huawei]ip route-static 172.16.2.0 24 172.16.3.204</a:t>
            </a:r>
          </a:p>
          <a:p>
            <a:pPr lvl="1" eaLnBrk="1" hangingPunct="1"/>
            <a:r>
              <a:rPr lang="zh-CN" altLang="en-US" sz="2400" dirty="0">
                <a:latin typeface="Times New Roman" panose="02020603050405020304" pitchFamily="2" charset="0"/>
                <a:cs typeface="Times New Roman" panose="02020603050405020304" pitchFamily="2" charset="0"/>
              </a:rPr>
              <a:t>例：</a:t>
            </a:r>
            <a:r>
              <a:rPr lang="en-US" altLang="zh-CN" sz="2400" dirty="0">
                <a:latin typeface="Times New Roman" panose="02020603050405020304" pitchFamily="2" charset="0"/>
                <a:cs typeface="Times New Roman" panose="02020603050405020304" pitchFamily="2" charset="0"/>
              </a:rPr>
              <a:t>[Huawei]ip route-static 172.16.2.0 24 GigabitEthernet0/0/1</a:t>
            </a:r>
            <a:r>
              <a:rPr lang="zh-CN" altLang="en-US" sz="2400" dirty="0">
                <a:latin typeface="Times New Roman" panose="02020603050405020304" pitchFamily="2" charset="0"/>
                <a:cs typeface="Times New Roman" panose="02020603050405020304" pitchFamily="2" charset="0"/>
              </a:rPr>
              <a:t>（目标网段与出接口直连，处于同一子网时，可以仅指定出接口，否则仍要加上下一跳地址）</a:t>
            </a:r>
          </a:p>
          <a:p>
            <a:pPr marL="536575" indent="-536575">
              <a:buFont typeface="Wingdings" panose="05000000000000000000" pitchFamily="2" charset="2"/>
              <a:buChar char="l"/>
            </a:pPr>
            <a:r>
              <a:rPr lang="zh-CN" altLang="en-US" sz="2800" dirty="0">
                <a:latin typeface="Times New Roman" panose="02020603050405020304" pitchFamily="2" charset="0"/>
                <a:cs typeface="Times New Roman" panose="02020603050405020304" pitchFamily="2" charset="0"/>
              </a:rPr>
              <a:t>静态路由描述转发路径的方式有两种</a:t>
            </a:r>
          </a:p>
          <a:p>
            <a:pPr lvl="1" eaLnBrk="1" hangingPunct="1"/>
            <a:r>
              <a:rPr lang="zh-CN" altLang="en-US" sz="2400" dirty="0">
                <a:latin typeface="Times New Roman" panose="02020603050405020304" pitchFamily="2" charset="0"/>
                <a:cs typeface="Times New Roman" panose="02020603050405020304" pitchFamily="2" charset="0"/>
              </a:rPr>
              <a:t>指向</a:t>
            </a:r>
            <a:r>
              <a:rPr lang="zh-CN" altLang="en-US" sz="2400" dirty="0">
                <a:highlight>
                  <a:srgbClr val="FFFF00"/>
                </a:highlight>
                <a:latin typeface="Times New Roman" panose="02020603050405020304" pitchFamily="2" charset="0"/>
                <a:cs typeface="Times New Roman" panose="02020603050405020304" pitchFamily="2" charset="0"/>
              </a:rPr>
              <a:t>本地接口</a:t>
            </a:r>
            <a:r>
              <a:rPr lang="zh-CN" altLang="en-US" sz="2400" dirty="0">
                <a:latin typeface="Times New Roman" panose="02020603050405020304" pitchFamily="2" charset="0"/>
                <a:cs typeface="Times New Roman" panose="02020603050405020304" pitchFamily="2" charset="0"/>
              </a:rPr>
              <a:t>（即从本地某接口发出）</a:t>
            </a:r>
          </a:p>
          <a:p>
            <a:pPr lvl="1" eaLnBrk="1" hangingPunct="1"/>
            <a:r>
              <a:rPr lang="zh-CN" altLang="en-US" sz="2400" dirty="0">
                <a:latin typeface="Times New Roman" panose="02020603050405020304" pitchFamily="2" charset="0"/>
                <a:cs typeface="Times New Roman" panose="02020603050405020304" pitchFamily="2" charset="0"/>
              </a:rPr>
              <a:t>指向</a:t>
            </a:r>
            <a:r>
              <a:rPr lang="zh-CN" altLang="en-US" sz="2400" dirty="0">
                <a:highlight>
                  <a:srgbClr val="FFFF00"/>
                </a:highlight>
                <a:latin typeface="Times New Roman" panose="02020603050405020304" pitchFamily="2" charset="0"/>
                <a:cs typeface="Times New Roman" panose="02020603050405020304" pitchFamily="2" charset="0"/>
              </a:rPr>
              <a:t>下一跳路由器直连接口的</a:t>
            </a:r>
            <a:r>
              <a:rPr lang="en-US" altLang="zh-CN" sz="2400" dirty="0">
                <a:highlight>
                  <a:srgbClr val="FFFF00"/>
                </a:highlight>
                <a:latin typeface="Times New Roman" panose="02020603050405020304" pitchFamily="2" charset="0"/>
                <a:cs typeface="Times New Roman" panose="02020603050405020304" pitchFamily="2" charset="0"/>
              </a:rPr>
              <a:t>IP</a:t>
            </a:r>
            <a:r>
              <a:rPr lang="zh-CN" altLang="en-US" sz="2400" dirty="0">
                <a:highlight>
                  <a:srgbClr val="FFFF00"/>
                </a:highlight>
                <a:latin typeface="Times New Roman" panose="02020603050405020304" pitchFamily="2" charset="0"/>
                <a:cs typeface="Times New Roman" panose="02020603050405020304" pitchFamily="2" charset="0"/>
              </a:rPr>
              <a:t>地址</a:t>
            </a:r>
            <a:r>
              <a:rPr lang="en-US" altLang="zh-CN" sz="2400" dirty="0">
                <a:latin typeface="Times New Roman" panose="02020603050405020304" pitchFamily="2" charset="0"/>
                <a:cs typeface="Times New Roman" panose="02020603050405020304" pitchFamily="2" charset="0"/>
              </a:rPr>
              <a:t>X.X.X.X</a:t>
            </a:r>
            <a:endParaRPr lang="zh-CN" altLang="en-US" sz="2400" dirty="0">
              <a:latin typeface="Times New Roman" panose="02020603050405020304" pitchFamily="2" charset="0"/>
              <a:cs typeface="Times New Roman" panose="02020603050405020304" pitchFamily="2" charset="0"/>
            </a:endParaRPr>
          </a:p>
          <a:p>
            <a:pPr eaLnBrk="1" hangingPunct="1"/>
            <a:endParaRPr lang="zh-CN" altLang="en-US" sz="2400" b="1" dirty="0">
              <a:latin typeface="Times New Roman" panose="02020603050405020304" pitchFamily="2" charset="0"/>
              <a:cs typeface="Times New Roman" panose="02020603050405020304" pitchFamily="2" charset="0"/>
            </a:endParaRPr>
          </a:p>
        </p:txBody>
      </p:sp>
      <p:sp>
        <p:nvSpPr>
          <p:cNvPr id="2" name="灯片编号占位符 1"/>
          <p:cNvSpPr>
            <a:spLocks noGrp="1"/>
          </p:cNvSpPr>
          <p:nvPr>
            <p:ph type="sldNum" sz="quarter" idx="12"/>
          </p:nvPr>
        </p:nvSpPr>
        <p:spPr/>
        <p:txBody>
          <a:bodyPr/>
          <a:lstStyle/>
          <a:p>
            <a:fld id="{4E00ECAF-8EDC-4D65-999E-788367C3CFD3}" type="slidenum">
              <a:rPr lang="zh-CN" altLang="en-US" smtClean="0"/>
              <a:t>11</a:t>
            </a:fld>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矩形 15361"/>
          <p:cNvSpPr>
            <a:spLocks noChangeArrowheads="1"/>
          </p:cNvSpPr>
          <p:nvPr/>
        </p:nvSpPr>
        <p:spPr bwMode="auto">
          <a:xfrm>
            <a:off x="429002" y="476250"/>
            <a:ext cx="825779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静态路由配置例子</a:t>
            </a:r>
          </a:p>
        </p:txBody>
      </p:sp>
      <p:grpSp>
        <p:nvGrpSpPr>
          <p:cNvPr id="19459" name="组合 15362"/>
          <p:cNvGrpSpPr/>
          <p:nvPr/>
        </p:nvGrpSpPr>
        <p:grpSpPr bwMode="auto">
          <a:xfrm>
            <a:off x="949960" y="4645660"/>
            <a:ext cx="7350125" cy="1712025"/>
            <a:chOff x="-23" y="237"/>
            <a:chExt cx="5128" cy="895"/>
          </a:xfrm>
        </p:grpSpPr>
        <p:sp>
          <p:nvSpPr>
            <p:cNvPr id="19488" name="矩形标注 15363"/>
            <p:cNvSpPr>
              <a:spLocks noChangeArrowheads="1"/>
            </p:cNvSpPr>
            <p:nvPr/>
          </p:nvSpPr>
          <p:spPr bwMode="auto">
            <a:xfrm>
              <a:off x="-23" y="237"/>
              <a:ext cx="5035" cy="895"/>
            </a:xfrm>
            <a:prstGeom prst="wedgeRectCallout">
              <a:avLst>
                <a:gd name="adj1" fmla="val -20442"/>
                <a:gd name="adj2" fmla="val -171629"/>
              </a:avLst>
            </a:prstGeom>
            <a:noFill/>
            <a:ln w="9525">
              <a:solidFill>
                <a:schemeClr val="tx1"/>
              </a:solidFill>
              <a:miter lim="800000"/>
            </a:ln>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0"/>
                </a:spcBef>
                <a:buFontTx/>
                <a:buNone/>
              </a:pPr>
              <a:endParaRPr lang="zh-CN" altLang="zh-CN" sz="1000">
                <a:latin typeface="Times New Roman" panose="02020603050405020304" pitchFamily="2" charset="0"/>
                <a:cs typeface="Times New Roman" panose="02020603050405020304" pitchFamily="2" charset="0"/>
              </a:endParaRPr>
            </a:p>
          </p:txBody>
        </p:sp>
        <p:sp>
          <p:nvSpPr>
            <p:cNvPr id="19489" name="矩形 15364"/>
            <p:cNvSpPr>
              <a:spLocks noChangeArrowheads="1"/>
            </p:cNvSpPr>
            <p:nvPr/>
          </p:nvSpPr>
          <p:spPr bwMode="auto">
            <a:xfrm>
              <a:off x="106" y="284"/>
              <a:ext cx="4999" cy="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3100"/>
                </a:lnSpc>
                <a:spcBef>
                  <a:spcPct val="0"/>
                </a:spcBef>
                <a:spcAft>
                  <a:spcPts val="900"/>
                </a:spcAft>
                <a:buFontTx/>
                <a:buNone/>
              </a:pPr>
              <a:r>
                <a:rPr lang="en-US" altLang="zh-CN" sz="2000" b="1" dirty="0">
                  <a:latin typeface="Times New Roman" panose="02020603050405020304" pitchFamily="2" charset="0"/>
                  <a:cs typeface="Times New Roman" panose="02020603050405020304" pitchFamily="2" charset="0"/>
                </a:rPr>
                <a:t>[Huawei]ip route-static 172.16.1.0 24 172.16.2.1</a:t>
              </a:r>
              <a:br>
                <a:rPr lang="en-US" altLang="zh-CN" sz="2000" b="1" i="1" dirty="0">
                  <a:latin typeface="Times New Roman" panose="02020603050405020304" pitchFamily="2" charset="0"/>
                  <a:cs typeface="Times New Roman" panose="02020603050405020304" pitchFamily="2" charset="0"/>
                </a:rPr>
              </a:br>
              <a:r>
                <a:rPr lang="zh-CN" altLang="en-US" sz="2000" b="1" dirty="0">
                  <a:latin typeface="Times New Roman" panose="02020603050405020304" pitchFamily="2" charset="0"/>
                  <a:cs typeface="Times New Roman" panose="02020603050405020304" pitchFamily="2" charset="0"/>
                </a:rPr>
                <a:t>或</a:t>
              </a:r>
              <a:r>
                <a:rPr lang="zh-CN" altLang="en-US" sz="2000" b="1" i="1" dirty="0">
                  <a:latin typeface="Times New Roman" panose="02020603050405020304" pitchFamily="2" charset="0"/>
                  <a:cs typeface="Times New Roman" panose="02020603050405020304" pitchFamily="2" charset="0"/>
                </a:rPr>
                <a:t> </a:t>
              </a:r>
              <a:br>
                <a:rPr lang="zh-CN" altLang="en-US" sz="2000" b="1" i="1" dirty="0">
                  <a:latin typeface="Times New Roman" panose="02020603050405020304" pitchFamily="2" charset="0"/>
                  <a:cs typeface="Times New Roman" panose="02020603050405020304" pitchFamily="2" charset="0"/>
                </a:rPr>
              </a:br>
              <a:r>
                <a:rPr lang="en-US" altLang="zh-CN" sz="2000" b="1" dirty="0">
                  <a:latin typeface="Times New Roman" panose="02020603050405020304" pitchFamily="2" charset="0"/>
                  <a:cs typeface="Times New Roman" panose="02020603050405020304" pitchFamily="2" charset="0"/>
                </a:rPr>
                <a:t>[Huawei]ip route-static 172.16.1.0 24 GigabitEthernet0/0/1 </a:t>
              </a:r>
              <a:r>
                <a:rPr lang="en-US" altLang="zh-CN" sz="2000" b="1" dirty="0">
                  <a:latin typeface="Times New Roman" panose="02020603050405020304" pitchFamily="2" charset="0"/>
                  <a:cs typeface="Times New Roman" panose="02020603050405020304" pitchFamily="2" charset="0"/>
                  <a:sym typeface="+mn-ea"/>
                </a:rPr>
                <a:t>172.16.2.1</a:t>
              </a:r>
              <a:endParaRPr lang="en-US" altLang="zh-CN" sz="2000" b="1" dirty="0">
                <a:latin typeface="Times New Roman" panose="02020603050405020304" pitchFamily="2" charset="0"/>
                <a:cs typeface="Times New Roman" panose="02020603050405020304" pitchFamily="2" charset="0"/>
              </a:endParaRPr>
            </a:p>
          </p:txBody>
        </p:sp>
      </p:grpSp>
      <p:grpSp>
        <p:nvGrpSpPr>
          <p:cNvPr id="19460" name="组合 15365"/>
          <p:cNvGrpSpPr/>
          <p:nvPr/>
        </p:nvGrpSpPr>
        <p:grpSpPr bwMode="auto">
          <a:xfrm>
            <a:off x="1256622" y="1509963"/>
            <a:ext cx="6629400" cy="1673225"/>
            <a:chOff x="0" y="0"/>
            <a:chExt cx="4752" cy="1198"/>
          </a:xfrm>
        </p:grpSpPr>
        <p:pic>
          <p:nvPicPr>
            <p:cNvPr id="19461" name="图片 15366" descr="云-0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0" y="336"/>
              <a:ext cx="1152" cy="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直接连接符 15367"/>
            <p:cNvSpPr>
              <a:spLocks noChangeShapeType="1"/>
            </p:cNvSpPr>
            <p:nvPr/>
          </p:nvSpPr>
          <p:spPr bwMode="auto">
            <a:xfrm>
              <a:off x="1651" y="163"/>
              <a:ext cx="1287" cy="0"/>
            </a:xfrm>
            <a:prstGeom prst="line">
              <a:avLst/>
            </a:prstGeom>
            <a:noFill/>
            <a:ln w="38100">
              <a:solidFill>
                <a:srgbClr val="800000"/>
              </a:solidFill>
              <a:prstDash val="dash"/>
              <a:round/>
              <a:tailEnd type="arrow" w="med" len="med"/>
            </a:ln>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19463" name="矩形 15368"/>
            <p:cNvSpPr>
              <a:spLocks noChangeArrowheads="1"/>
            </p:cNvSpPr>
            <p:nvPr/>
          </p:nvSpPr>
          <p:spPr bwMode="auto">
            <a:xfrm>
              <a:off x="770" y="92"/>
              <a:ext cx="162"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19464" name="矩形 15369"/>
            <p:cNvSpPr>
              <a:spLocks noChangeArrowheads="1"/>
            </p:cNvSpPr>
            <p:nvPr/>
          </p:nvSpPr>
          <p:spPr bwMode="auto">
            <a:xfrm>
              <a:off x="2715" y="726"/>
              <a:ext cx="18" cy="27"/>
            </a:xfrm>
            <a:prstGeom prst="rect">
              <a:avLst/>
            </a:prstGeom>
            <a:solidFill>
              <a:srgbClr val="FFBB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19465" name="矩形 15370"/>
            <p:cNvSpPr>
              <a:spLocks noChangeArrowheads="1"/>
            </p:cNvSpPr>
            <p:nvPr/>
          </p:nvSpPr>
          <p:spPr bwMode="auto">
            <a:xfrm>
              <a:off x="2350" y="770"/>
              <a:ext cx="547"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172.16.2.1</a:t>
              </a:r>
            </a:p>
          </p:txBody>
        </p:sp>
        <p:sp>
          <p:nvSpPr>
            <p:cNvPr id="19466" name="矩形 15371"/>
            <p:cNvSpPr>
              <a:spLocks noChangeArrowheads="1"/>
            </p:cNvSpPr>
            <p:nvPr/>
          </p:nvSpPr>
          <p:spPr bwMode="auto">
            <a:xfrm>
              <a:off x="1631" y="482"/>
              <a:ext cx="1154" cy="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gn="l">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GigabitEthernet0/0/1</a:t>
              </a:r>
            </a:p>
          </p:txBody>
        </p:sp>
        <p:sp>
          <p:nvSpPr>
            <p:cNvPr id="19468" name="矩形 15373"/>
            <p:cNvSpPr>
              <a:spLocks noChangeArrowheads="1"/>
            </p:cNvSpPr>
            <p:nvPr/>
          </p:nvSpPr>
          <p:spPr bwMode="auto">
            <a:xfrm>
              <a:off x="1609" y="696"/>
              <a:ext cx="547"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172.16.2.2</a:t>
              </a:r>
            </a:p>
          </p:txBody>
        </p:sp>
        <p:sp>
          <p:nvSpPr>
            <p:cNvPr id="19469" name="文本框 15374"/>
            <p:cNvSpPr txBox="1">
              <a:spLocks noChangeArrowheads="1"/>
            </p:cNvSpPr>
            <p:nvPr/>
          </p:nvSpPr>
          <p:spPr bwMode="auto">
            <a:xfrm>
              <a:off x="497" y="507"/>
              <a:ext cx="426"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50000"/>
                </a:spcBef>
                <a:buFontTx/>
                <a:buNone/>
              </a:pPr>
              <a:r>
                <a:rPr lang="zh-CN" altLang="en-US" sz="1600" b="1">
                  <a:latin typeface="Times New Roman" panose="02020603050405020304" pitchFamily="2" charset="0"/>
                  <a:cs typeface="Times New Roman" panose="02020603050405020304" pitchFamily="2" charset="0"/>
                </a:rPr>
                <a:t>网络</a:t>
              </a:r>
            </a:p>
          </p:txBody>
        </p:sp>
        <p:sp>
          <p:nvSpPr>
            <p:cNvPr id="19470" name="直接连接符 15375"/>
            <p:cNvSpPr>
              <a:spLocks noChangeShapeType="1"/>
            </p:cNvSpPr>
            <p:nvPr/>
          </p:nvSpPr>
          <p:spPr bwMode="auto">
            <a:xfrm>
              <a:off x="3752" y="365"/>
              <a:ext cx="321" cy="7"/>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19471" name="直接连接符 15376"/>
            <p:cNvSpPr>
              <a:spLocks noChangeShapeType="1"/>
            </p:cNvSpPr>
            <p:nvPr/>
          </p:nvSpPr>
          <p:spPr bwMode="auto">
            <a:xfrm>
              <a:off x="3763" y="924"/>
              <a:ext cx="331" cy="1"/>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19472" name="直接连接符 15377"/>
            <p:cNvSpPr>
              <a:spLocks noChangeShapeType="1"/>
            </p:cNvSpPr>
            <p:nvPr/>
          </p:nvSpPr>
          <p:spPr bwMode="auto">
            <a:xfrm>
              <a:off x="3319" y="734"/>
              <a:ext cx="431" cy="2"/>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19473" name="直接连接符 15378"/>
            <p:cNvSpPr>
              <a:spLocks noChangeShapeType="1"/>
            </p:cNvSpPr>
            <p:nvPr/>
          </p:nvSpPr>
          <p:spPr bwMode="auto">
            <a:xfrm>
              <a:off x="3754" y="276"/>
              <a:ext cx="1" cy="768"/>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grpSp>
          <p:nvGrpSpPr>
            <p:cNvPr id="19474" name="组合 15379"/>
            <p:cNvGrpSpPr/>
            <p:nvPr/>
          </p:nvGrpSpPr>
          <p:grpSpPr bwMode="auto">
            <a:xfrm>
              <a:off x="1469" y="654"/>
              <a:ext cx="1539" cy="100"/>
              <a:chOff x="0" y="0"/>
              <a:chExt cx="1368" cy="89"/>
            </a:xfrm>
          </p:grpSpPr>
          <p:sp>
            <p:nvSpPr>
              <p:cNvPr id="19485" name="矩形 15380"/>
              <p:cNvSpPr>
                <a:spLocks noChangeArrowheads="1"/>
              </p:cNvSpPr>
              <p:nvPr/>
            </p:nvSpPr>
            <p:spPr bwMode="auto">
              <a:xfrm>
                <a:off x="0" y="4"/>
                <a:ext cx="880" cy="16"/>
              </a:xfrm>
              <a:prstGeom prst="rect">
                <a:avLst/>
              </a:prstGeom>
              <a:solidFill>
                <a:schemeClr val="accent2"/>
              </a:solidFill>
              <a:ln w="12700">
                <a:solidFill>
                  <a:schemeClr val="accent2"/>
                </a:solidFill>
                <a:miter lim="800000"/>
              </a:ln>
              <a:effectLst>
                <a:outerShdw dist="35921" dir="2700000" algn="ctr" rotWithShape="0">
                  <a:schemeClr val="tx1"/>
                </a:outerShdw>
              </a:effec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19486" name="矩形 15381"/>
              <p:cNvSpPr>
                <a:spLocks noChangeArrowheads="1"/>
              </p:cNvSpPr>
              <p:nvPr/>
            </p:nvSpPr>
            <p:spPr bwMode="auto">
              <a:xfrm>
                <a:off x="680" y="68"/>
                <a:ext cx="688" cy="16"/>
              </a:xfrm>
              <a:prstGeom prst="rect">
                <a:avLst/>
              </a:prstGeom>
              <a:solidFill>
                <a:schemeClr val="accent2"/>
              </a:solidFill>
              <a:ln w="12700">
                <a:solidFill>
                  <a:schemeClr val="accent2"/>
                </a:solidFill>
                <a:miter lim="800000"/>
              </a:ln>
              <a:effectLst>
                <a:outerShdw dist="35921" dir="2700000" algn="ctr" rotWithShape="0">
                  <a:schemeClr val="tx1"/>
                </a:outerShdw>
              </a:effec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19487" name="任意多边形 15382"/>
              <p:cNvSpPr>
                <a:spLocks noChangeArrowheads="1"/>
              </p:cNvSpPr>
              <p:nvPr/>
            </p:nvSpPr>
            <p:spPr bwMode="auto">
              <a:xfrm>
                <a:off x="676" y="0"/>
                <a:ext cx="225" cy="89"/>
              </a:xfrm>
              <a:custGeom>
                <a:avLst/>
                <a:gdLst>
                  <a:gd name="T0" fmla="*/ 0 w 225"/>
                  <a:gd name="T1" fmla="*/ 64 h 89"/>
                  <a:gd name="T2" fmla="*/ 8 w 225"/>
                  <a:gd name="T3" fmla="*/ 88 h 89"/>
                  <a:gd name="T4" fmla="*/ 224 w 225"/>
                  <a:gd name="T5" fmla="*/ 24 h 89"/>
                  <a:gd name="T6" fmla="*/ 216 w 225"/>
                  <a:gd name="T7" fmla="*/ 0 h 89"/>
                  <a:gd name="T8" fmla="*/ 0 w 225"/>
                  <a:gd name="T9" fmla="*/ 64 h 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5" h="89">
                    <a:moveTo>
                      <a:pt x="0" y="64"/>
                    </a:moveTo>
                    <a:lnTo>
                      <a:pt x="8" y="88"/>
                    </a:lnTo>
                    <a:lnTo>
                      <a:pt x="224" y="24"/>
                    </a:lnTo>
                    <a:lnTo>
                      <a:pt x="216" y="0"/>
                    </a:lnTo>
                    <a:lnTo>
                      <a:pt x="0" y="64"/>
                    </a:lnTo>
                  </a:path>
                </a:pathLst>
              </a:custGeom>
              <a:solidFill>
                <a:schemeClr val="accent2"/>
              </a:solidFill>
              <a:ln w="12700" cap="rnd">
                <a:solidFill>
                  <a:schemeClr val="accent2"/>
                </a:solidFill>
                <a:round/>
              </a:ln>
              <a:effectLst>
                <a:outerShdw dist="35921" dir="2700000" algn="ctr" rotWithShape="0">
                  <a:schemeClr val="tx1"/>
                </a:outerShdw>
              </a:effec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grpSp>
        <p:sp>
          <p:nvSpPr>
            <p:cNvPr id="19475" name="矩形 15383"/>
            <p:cNvSpPr>
              <a:spLocks noChangeArrowheads="1"/>
            </p:cNvSpPr>
            <p:nvPr/>
          </p:nvSpPr>
          <p:spPr bwMode="auto">
            <a:xfrm>
              <a:off x="3067" y="737"/>
              <a:ext cx="86"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1575"/>
                </a:lnSpc>
                <a:spcBef>
                  <a:spcPct val="0"/>
                </a:spcBef>
                <a:spcAft>
                  <a:spcPts val="900"/>
                </a:spcAft>
                <a:buFontTx/>
                <a:buNone/>
              </a:pPr>
              <a:r>
                <a:rPr lang="en-US" altLang="zh-CN" sz="1400" b="1">
                  <a:latin typeface="Times New Roman" panose="02020603050405020304" pitchFamily="2" charset="0"/>
                  <a:cs typeface="Times New Roman" panose="02020603050405020304" pitchFamily="2" charset="0"/>
                </a:rPr>
                <a:t>B</a:t>
              </a:r>
              <a:endParaRPr lang="en-US" altLang="zh-CN" sz="1400">
                <a:latin typeface="Times New Roman" panose="02020603050405020304" pitchFamily="2" charset="0"/>
                <a:cs typeface="Times New Roman" panose="02020603050405020304" pitchFamily="2" charset="0"/>
              </a:endParaRPr>
            </a:p>
          </p:txBody>
        </p:sp>
        <p:sp>
          <p:nvSpPr>
            <p:cNvPr id="19476" name="矩形 15384"/>
            <p:cNvSpPr>
              <a:spLocks noChangeArrowheads="1"/>
            </p:cNvSpPr>
            <p:nvPr/>
          </p:nvSpPr>
          <p:spPr bwMode="auto">
            <a:xfrm>
              <a:off x="429" y="687"/>
              <a:ext cx="418" cy="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a:latin typeface="Times New Roman" panose="02020603050405020304" pitchFamily="2" charset="0"/>
                  <a:cs typeface="Times New Roman" panose="02020603050405020304" pitchFamily="2" charset="0"/>
                </a:rPr>
                <a:t>10.0.0.0</a:t>
              </a:r>
            </a:p>
          </p:txBody>
        </p:sp>
        <p:pic>
          <p:nvPicPr>
            <p:cNvPr id="19477" name="图片 15385" descr="PC"/>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0" y="0"/>
              <a:ext cx="624" cy="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8" name="图片 15386" descr="PC"/>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624"/>
              <a:ext cx="624" cy="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9" name="图片 15387"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32" y="528"/>
              <a:ext cx="576" cy="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0" name="图片 15388"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8" y="528"/>
              <a:ext cx="576" cy="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1" name="图片 15389"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864"/>
              <a:ext cx="576" cy="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82" name="图片 15390"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8" y="144"/>
              <a:ext cx="576" cy="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灯片编号占位符 1"/>
          <p:cNvSpPr>
            <a:spLocks noGrp="1"/>
          </p:cNvSpPr>
          <p:nvPr>
            <p:ph type="sldNum" sz="quarter" idx="12"/>
          </p:nvPr>
        </p:nvSpPr>
        <p:spPr/>
        <p:txBody>
          <a:bodyPr/>
          <a:lstStyle/>
          <a:p>
            <a:fld id="{4E00ECAF-8EDC-4D65-999E-788367C3CFD3}" type="slidenum">
              <a:rPr lang="zh-CN" altLang="en-US" smtClean="0"/>
              <a:t>12</a:t>
            </a:fld>
            <a:endParaRPr lang="zh-CN" altLang="en-US"/>
          </a:p>
        </p:txBody>
      </p:sp>
      <p:sp>
        <p:nvSpPr>
          <p:cNvPr id="35" name="矩形 18460"/>
          <p:cNvSpPr>
            <a:spLocks noChangeArrowheads="1"/>
          </p:cNvSpPr>
          <p:nvPr/>
        </p:nvSpPr>
        <p:spPr bwMode="auto">
          <a:xfrm>
            <a:off x="2784602" y="2732479"/>
            <a:ext cx="827773" cy="20568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gn="ctr">
              <a:lnSpc>
                <a:spcPts val="1575"/>
              </a:lnSpc>
              <a:spcBef>
                <a:spcPct val="0"/>
              </a:spcBef>
              <a:spcAft>
                <a:spcPts val="900"/>
              </a:spcAft>
              <a:buFontTx/>
              <a:buNone/>
            </a:pPr>
            <a:r>
              <a:rPr lang="zh-CN" altLang="en-US" sz="1400" b="1" dirty="0">
                <a:latin typeface="Times New Roman" panose="02020603050405020304" pitchFamily="2" charset="0"/>
                <a:cs typeface="Times New Roman" panose="02020603050405020304" pitchFamily="2" charset="0"/>
              </a:rPr>
              <a:t>路由器</a:t>
            </a:r>
            <a:r>
              <a:rPr lang="en-US" altLang="zh-CN" sz="1400" b="1" dirty="0">
                <a:latin typeface="Times New Roman" panose="02020603050405020304" pitchFamily="2" charset="0"/>
                <a:cs typeface="Times New Roman" panose="02020603050405020304" pitchFamily="2" charset="0"/>
              </a:rPr>
              <a:t>A</a:t>
            </a:r>
          </a:p>
        </p:txBody>
      </p:sp>
      <p:sp>
        <p:nvSpPr>
          <p:cNvPr id="36" name="矩形 18460"/>
          <p:cNvSpPr>
            <a:spLocks noChangeArrowheads="1"/>
          </p:cNvSpPr>
          <p:nvPr/>
        </p:nvSpPr>
        <p:spPr bwMode="auto">
          <a:xfrm>
            <a:off x="5331638" y="2738138"/>
            <a:ext cx="827773" cy="20568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gn="ctr">
              <a:lnSpc>
                <a:spcPts val="1575"/>
              </a:lnSpc>
              <a:spcBef>
                <a:spcPct val="0"/>
              </a:spcBef>
              <a:spcAft>
                <a:spcPts val="900"/>
              </a:spcAft>
              <a:buFontTx/>
              <a:buNone/>
            </a:pPr>
            <a:r>
              <a:rPr lang="zh-CN" altLang="en-US" sz="1400" b="1" dirty="0">
                <a:latin typeface="Times New Roman" panose="02020603050405020304" pitchFamily="2" charset="0"/>
                <a:cs typeface="Times New Roman" panose="02020603050405020304" pitchFamily="2" charset="0"/>
              </a:rPr>
              <a:t>路由器</a:t>
            </a:r>
            <a:r>
              <a:rPr lang="en-US" altLang="zh-CN" sz="1400" b="1" dirty="0">
                <a:latin typeface="Times New Roman" panose="02020603050405020304" pitchFamily="2" charset="0"/>
                <a:cs typeface="Times New Roman" panose="02020603050405020304" pitchFamily="2" charset="0"/>
              </a:rPr>
              <a:t>B</a:t>
            </a:r>
          </a:p>
        </p:txBody>
      </p:sp>
      <p:sp>
        <p:nvSpPr>
          <p:cNvPr id="37" name="矩形 18446"/>
          <p:cNvSpPr>
            <a:spLocks noChangeArrowheads="1"/>
          </p:cNvSpPr>
          <p:nvPr/>
        </p:nvSpPr>
        <p:spPr bwMode="auto">
          <a:xfrm>
            <a:off x="6106604" y="2182054"/>
            <a:ext cx="763103" cy="2350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172.16.1.0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fld id="{4E00ECAF-8EDC-4D65-999E-788367C3CFD3}" type="slidenum">
              <a:rPr lang="zh-CN" altLang="en-US" smtClean="0"/>
              <a:t>13</a:t>
            </a:fld>
            <a:endParaRPr lang="zh-CN" altLang="en-US"/>
          </a:p>
        </p:txBody>
      </p:sp>
      <p:pic>
        <p:nvPicPr>
          <p:cNvPr id="3" name="图片 2"/>
          <p:cNvPicPr>
            <a:picLocks noChangeAspect="1"/>
          </p:cNvPicPr>
          <p:nvPr/>
        </p:nvPicPr>
        <p:blipFill>
          <a:blip r:embed="rId2"/>
          <a:stretch>
            <a:fillRect/>
          </a:stretch>
        </p:blipFill>
        <p:spPr>
          <a:xfrm>
            <a:off x="50800" y="253365"/>
            <a:ext cx="7112635" cy="2981960"/>
          </a:xfrm>
          <a:prstGeom prst="rect">
            <a:avLst/>
          </a:prstGeom>
        </p:spPr>
      </p:pic>
      <p:pic>
        <p:nvPicPr>
          <p:cNvPr id="4" name="图片 3"/>
          <p:cNvPicPr>
            <a:picLocks noChangeAspect="1"/>
          </p:cNvPicPr>
          <p:nvPr/>
        </p:nvPicPr>
        <p:blipFill>
          <a:blip r:embed="rId3"/>
          <a:stretch>
            <a:fillRect/>
          </a:stretch>
        </p:blipFill>
        <p:spPr>
          <a:xfrm>
            <a:off x="50800" y="3518535"/>
            <a:ext cx="7100570" cy="2838450"/>
          </a:xfrm>
          <a:prstGeom prst="rect">
            <a:avLst/>
          </a:prstGeom>
        </p:spPr>
      </p:pic>
      <p:sp>
        <p:nvSpPr>
          <p:cNvPr id="5" name="矩形 4"/>
          <p:cNvSpPr/>
          <p:nvPr/>
        </p:nvSpPr>
        <p:spPr>
          <a:xfrm>
            <a:off x="1176020" y="539115"/>
            <a:ext cx="3549015" cy="180340"/>
          </a:xfrm>
          <a:prstGeom prst="rect">
            <a:avLst/>
          </a:prstGeom>
          <a:noFill/>
          <a:ln>
            <a:solidFill>
              <a:srgbClr val="FF0000"/>
            </a:solidFill>
          </a:ln>
          <a:extLst>
            <a:ext uri="{909E8E84-426E-40DD-AFC4-6F175D3DCCD1}">
              <a14:hiddenFill xmlns:a14="http://schemas.microsoft.com/office/drawing/2010/main">
                <a:solidFill>
                  <a:srgbClr val="FF0000"/>
                </a:solidFill>
              </a14:hiddenFill>
            </a:ext>
          </a:extLst>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6" name="矩形 5"/>
          <p:cNvSpPr/>
          <p:nvPr/>
        </p:nvSpPr>
        <p:spPr>
          <a:xfrm>
            <a:off x="135890" y="2838450"/>
            <a:ext cx="7027545" cy="16002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7" name="矩形 6"/>
          <p:cNvSpPr/>
          <p:nvPr/>
        </p:nvSpPr>
        <p:spPr>
          <a:xfrm>
            <a:off x="1146175" y="3508375"/>
            <a:ext cx="5068570" cy="20002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8" name="矩形 7"/>
          <p:cNvSpPr/>
          <p:nvPr/>
        </p:nvSpPr>
        <p:spPr>
          <a:xfrm>
            <a:off x="106680" y="5628005"/>
            <a:ext cx="6847840" cy="14986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cxnSp>
        <p:nvCxnSpPr>
          <p:cNvPr id="9" name="直接箭头连接符 8"/>
          <p:cNvCxnSpPr/>
          <p:nvPr/>
        </p:nvCxnSpPr>
        <p:spPr>
          <a:xfrm flipV="1">
            <a:off x="3811905" y="1849120"/>
            <a:ext cx="3479165" cy="1029335"/>
          </a:xfrm>
          <a:prstGeom prst="straightConnector1">
            <a:avLst/>
          </a:prstGeom>
          <a:ln>
            <a:solidFill>
              <a:srgbClr val="FF0000"/>
            </a:solidFill>
            <a:tailEnd type="arrow"/>
          </a:ln>
        </p:spPr>
        <p:style>
          <a:lnRef idx="2">
            <a:schemeClr val="accent1"/>
          </a:lnRef>
          <a:fillRef idx="0">
            <a:srgbClr val="FFFFFF"/>
          </a:fillRef>
          <a:effectRef idx="0">
            <a:srgbClr val="FFFFFF"/>
          </a:effectRef>
          <a:fontRef idx="minor">
            <a:schemeClr val="tx1"/>
          </a:fontRef>
        </p:style>
      </p:cxnSp>
      <p:sp>
        <p:nvSpPr>
          <p:cNvPr id="10" name="矩形 9"/>
          <p:cNvSpPr/>
          <p:nvPr/>
        </p:nvSpPr>
        <p:spPr>
          <a:xfrm>
            <a:off x="7420610" y="1579245"/>
            <a:ext cx="1644650" cy="3784600"/>
          </a:xfrm>
          <a:prstGeom prst="rect">
            <a:avLst/>
          </a:prstGeom>
          <a:ln w="6350" cap="flat" cmpd="sng" algn="ctr">
            <a:solidFill>
              <a:schemeClr val="tx1"/>
            </a:solidFill>
            <a:prstDash val="dash"/>
            <a:miter lim="800000"/>
          </a:ln>
        </p:spPr>
        <p:style>
          <a:lnRef idx="0">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11" name="文本框 10"/>
          <p:cNvSpPr txBox="1"/>
          <p:nvPr/>
        </p:nvSpPr>
        <p:spPr>
          <a:xfrm>
            <a:off x="7394575" y="1579245"/>
            <a:ext cx="1729105" cy="3784600"/>
          </a:xfrm>
          <a:prstGeom prst="rect">
            <a:avLst/>
          </a:prstGeom>
          <a:noFill/>
        </p:spPr>
        <p:txBody>
          <a:bodyPr wrap="square" rtlCol="0">
            <a:spAutoFit/>
          </a:bodyPr>
          <a:lstStyle/>
          <a:p>
            <a:r>
              <a:rPr lang="en-US" altLang="zh-CN" sz="2000" dirty="0">
                <a:latin typeface="宋体" panose="02010600030101010101" pitchFamily="2" charset="-122"/>
                <a:ea typeface="宋体" panose="02010600030101010101" pitchFamily="2" charset="-122"/>
              </a:rPr>
              <a:t>R</a:t>
            </a:r>
            <a:r>
              <a:rPr lang="zh-CN" altLang="en-US" sz="2000" dirty="0">
                <a:latin typeface="宋体" panose="02010600030101010101" pitchFamily="2" charset="-122"/>
                <a:ea typeface="宋体" panose="02010600030101010101" pitchFamily="2" charset="-122"/>
              </a:rPr>
              <a:t>表示该路由是转发路由。转发路由的特点是，路由的下一跳地址并非直接连接在本地路由器的某个接口上，需要通过其他路由来进一步查找下一跳的出接口。</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矩形 15361"/>
          <p:cNvSpPr>
            <a:spLocks noChangeArrowheads="1"/>
          </p:cNvSpPr>
          <p:nvPr/>
        </p:nvSpPr>
        <p:spPr bwMode="auto">
          <a:xfrm>
            <a:off x="429002" y="476250"/>
            <a:ext cx="825779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静态路由配置例子</a:t>
            </a:r>
            <a:r>
              <a:rPr lang="en-US" altLang="zh-CN" sz="4400" b="1" dirty="0">
                <a:latin typeface="Times New Roman" panose="02020603050405020304" pitchFamily="2" charset="0"/>
                <a:cs typeface="Times New Roman" panose="02020603050405020304" pitchFamily="2" charset="0"/>
              </a:rPr>
              <a:t>-</a:t>
            </a:r>
            <a:r>
              <a:rPr lang="zh-CN" altLang="en-US" sz="4400" b="1" dirty="0">
                <a:latin typeface="Times New Roman" panose="02020603050405020304" pitchFamily="2" charset="0"/>
                <a:cs typeface="Times New Roman" panose="02020603050405020304" pitchFamily="2" charset="0"/>
              </a:rPr>
              <a:t>汇总路由</a:t>
            </a:r>
          </a:p>
        </p:txBody>
      </p:sp>
      <p:sp>
        <p:nvSpPr>
          <p:cNvPr id="2" name="灯片编号占位符 1"/>
          <p:cNvSpPr>
            <a:spLocks noGrp="1"/>
          </p:cNvSpPr>
          <p:nvPr>
            <p:ph type="sldNum" sz="quarter" idx="12"/>
          </p:nvPr>
        </p:nvSpPr>
        <p:spPr/>
        <p:txBody>
          <a:bodyPr/>
          <a:lstStyle/>
          <a:p>
            <a:fld id="{4E00ECAF-8EDC-4D65-999E-788367C3CFD3}" type="slidenum">
              <a:rPr lang="zh-CN" altLang="en-US" smtClean="0"/>
              <a:t>14</a:t>
            </a:fld>
            <a:endParaRPr lang="zh-CN" altLang="en-US"/>
          </a:p>
        </p:txBody>
      </p:sp>
      <p:sp>
        <p:nvSpPr>
          <p:cNvPr id="5" name="文本框 4"/>
          <p:cNvSpPr txBox="1"/>
          <p:nvPr/>
        </p:nvSpPr>
        <p:spPr>
          <a:xfrm>
            <a:off x="772795" y="1378585"/>
            <a:ext cx="7586980" cy="829945"/>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cs typeface="宋体" panose="02010600030101010101" pitchFamily="2" charset="-122"/>
              </a:rPr>
              <a:t>将</a:t>
            </a:r>
            <a:r>
              <a:rPr lang="en-US" altLang="zh-CN" sz="2400">
                <a:latin typeface="宋体" panose="02010600030101010101" pitchFamily="2" charset="-122"/>
                <a:ea typeface="宋体" panose="02010600030101010101" pitchFamily="2" charset="-122"/>
                <a:cs typeface="宋体" panose="02010600030101010101" pitchFamily="2" charset="-122"/>
              </a:rPr>
              <a:t>192.168.1.0/24</a:t>
            </a:r>
            <a:r>
              <a:rPr lang="zh-CN" altLang="en-US" sz="2400">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192.168.2.0/24</a:t>
            </a:r>
            <a:r>
              <a:rPr lang="zh-CN" altLang="en-US" sz="2400">
                <a:latin typeface="宋体" panose="02010600030101010101" pitchFamily="2" charset="-122"/>
                <a:ea typeface="宋体" panose="02010600030101010101" pitchFamily="2" charset="-122"/>
                <a:cs typeface="宋体" panose="02010600030101010101" pitchFamily="2" charset="-122"/>
              </a:rPr>
              <a:t>和</a:t>
            </a:r>
            <a:r>
              <a:rPr lang="en-US" altLang="zh-CN" sz="2400">
                <a:latin typeface="宋体" panose="02010600030101010101" pitchFamily="2" charset="-122"/>
                <a:ea typeface="宋体" panose="02010600030101010101" pitchFamily="2" charset="-122"/>
                <a:cs typeface="宋体" panose="02010600030101010101" pitchFamily="2" charset="-122"/>
              </a:rPr>
              <a:t>192.168.3.0/24</a:t>
            </a:r>
            <a:r>
              <a:rPr lang="zh-CN" altLang="en-US" sz="2400">
                <a:latin typeface="宋体" panose="02010600030101010101" pitchFamily="2" charset="-122"/>
                <a:ea typeface="宋体" panose="02010600030101010101" pitchFamily="2" charset="-122"/>
                <a:cs typeface="宋体" panose="02010600030101010101" pitchFamily="2" charset="-122"/>
              </a:rPr>
              <a:t>汇总为</a:t>
            </a:r>
            <a:r>
              <a:rPr lang="en-US" altLang="zh-CN" sz="2400">
                <a:latin typeface="宋体" panose="02010600030101010101" pitchFamily="2" charset="-122"/>
                <a:ea typeface="宋体" panose="02010600030101010101" pitchFamily="2" charset="-122"/>
                <a:cs typeface="宋体" panose="02010600030101010101" pitchFamily="2" charset="-122"/>
              </a:rPr>
              <a:t>192.168.0.0/22</a:t>
            </a:r>
            <a:r>
              <a:rPr lang="zh-CN" altLang="en-US" sz="2400">
                <a:latin typeface="宋体" panose="02010600030101010101" pitchFamily="2" charset="-122"/>
                <a:ea typeface="宋体" panose="02010600030101010101" pitchFamily="2" charset="-122"/>
                <a:cs typeface="宋体" panose="02010600030101010101" pitchFamily="2" charset="-122"/>
              </a:rPr>
              <a:t>，首先配置好三个子网路由</a:t>
            </a:r>
          </a:p>
        </p:txBody>
      </p:sp>
      <p:pic>
        <p:nvPicPr>
          <p:cNvPr id="6" name="图片 5"/>
          <p:cNvPicPr>
            <a:picLocks noChangeAspect="1"/>
          </p:cNvPicPr>
          <p:nvPr/>
        </p:nvPicPr>
        <p:blipFill>
          <a:blip r:embed="rId2"/>
          <a:stretch>
            <a:fillRect/>
          </a:stretch>
        </p:blipFill>
        <p:spPr>
          <a:xfrm>
            <a:off x="827405" y="2332990"/>
            <a:ext cx="7687945" cy="3648710"/>
          </a:xfrm>
          <a:prstGeom prst="rect">
            <a:avLst/>
          </a:prstGeom>
        </p:spPr>
      </p:pic>
      <p:sp>
        <p:nvSpPr>
          <p:cNvPr id="9" name="矩形 8"/>
          <p:cNvSpPr/>
          <p:nvPr/>
        </p:nvSpPr>
        <p:spPr>
          <a:xfrm>
            <a:off x="1971675" y="2332990"/>
            <a:ext cx="3980180" cy="50990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10" name="矩形 9"/>
          <p:cNvSpPr/>
          <p:nvPr/>
        </p:nvSpPr>
        <p:spPr>
          <a:xfrm>
            <a:off x="1106170" y="5198110"/>
            <a:ext cx="7358380" cy="44958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矩形 15361"/>
          <p:cNvSpPr>
            <a:spLocks noChangeArrowheads="1"/>
          </p:cNvSpPr>
          <p:nvPr/>
        </p:nvSpPr>
        <p:spPr bwMode="auto">
          <a:xfrm>
            <a:off x="429002" y="476250"/>
            <a:ext cx="825779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静态路由配置例子</a:t>
            </a:r>
            <a:r>
              <a:rPr lang="en-US" altLang="zh-CN" sz="4400" b="1" dirty="0">
                <a:latin typeface="Times New Roman" panose="02020603050405020304" pitchFamily="2" charset="0"/>
                <a:cs typeface="Times New Roman" panose="02020603050405020304" pitchFamily="2" charset="0"/>
              </a:rPr>
              <a:t>-</a:t>
            </a:r>
            <a:r>
              <a:rPr lang="zh-CN" altLang="en-US" sz="4400" b="1" dirty="0">
                <a:latin typeface="Times New Roman" panose="02020603050405020304" pitchFamily="2" charset="0"/>
                <a:cs typeface="Times New Roman" panose="02020603050405020304" pitchFamily="2" charset="0"/>
              </a:rPr>
              <a:t>汇总路由</a:t>
            </a:r>
          </a:p>
        </p:txBody>
      </p:sp>
      <p:sp>
        <p:nvSpPr>
          <p:cNvPr id="2" name="灯片编号占位符 1"/>
          <p:cNvSpPr>
            <a:spLocks noGrp="1"/>
          </p:cNvSpPr>
          <p:nvPr>
            <p:ph type="sldNum" sz="quarter" idx="12"/>
          </p:nvPr>
        </p:nvSpPr>
        <p:spPr>
          <a:xfrm>
            <a:off x="6457950" y="6508751"/>
            <a:ext cx="2057400" cy="365125"/>
          </a:xfrm>
        </p:spPr>
        <p:txBody>
          <a:bodyPr/>
          <a:lstStyle/>
          <a:p>
            <a:fld id="{4E00ECAF-8EDC-4D65-999E-788367C3CFD3}" type="slidenum">
              <a:rPr lang="zh-CN" altLang="en-US" smtClean="0"/>
              <a:t>15</a:t>
            </a:fld>
            <a:endParaRPr lang="zh-CN" altLang="en-US"/>
          </a:p>
        </p:txBody>
      </p:sp>
      <p:sp>
        <p:nvSpPr>
          <p:cNvPr id="5" name="文本框 4"/>
          <p:cNvSpPr txBox="1"/>
          <p:nvPr/>
        </p:nvSpPr>
        <p:spPr>
          <a:xfrm>
            <a:off x="331304" y="1378585"/>
            <a:ext cx="8521147" cy="1569660"/>
          </a:xfrm>
          <a:prstGeom prst="rect">
            <a:avLst/>
          </a:prstGeom>
          <a:noFill/>
        </p:spPr>
        <p:txBody>
          <a:bodyPr wrap="square" rtlCol="0">
            <a:spAutoFit/>
          </a:bodyPr>
          <a:lstStyle/>
          <a:p>
            <a:r>
              <a:rPr lang="zh-CN" altLang="en-US" sz="2400" dirty="0">
                <a:latin typeface="宋体" panose="02010600030101010101" pitchFamily="2" charset="-122"/>
                <a:ea typeface="宋体" panose="02010600030101010101" pitchFamily="2" charset="-122"/>
                <a:cs typeface="宋体" panose="02010600030101010101" pitchFamily="2" charset="-122"/>
              </a:rPr>
              <a:t>计算好汇总后的路由，使用命令添加。华为路由器不会默认将明细路由删除</a:t>
            </a:r>
            <a:r>
              <a:rPr lang="en-US" altLang="zh-CN" sz="2400" dirty="0">
                <a:latin typeface="宋体" panose="02010600030101010101" pitchFamily="2" charset="-122"/>
                <a:ea typeface="宋体" panose="02010600030101010101" pitchFamily="2" charset="-122"/>
                <a:cs typeface="宋体" panose="02010600030101010101" pitchFamily="2"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，配置汇总路由后，明细路由和汇总路由会同时存在于路由表中，如果希望只保留汇总路由，去除明细路由，需要手动使用</a:t>
            </a:r>
            <a:r>
              <a:rPr lang="en-US" altLang="zh-CN" sz="2400" dirty="0">
                <a:latin typeface="宋体" panose="02010600030101010101" pitchFamily="2" charset="-122"/>
                <a:ea typeface="宋体" panose="02010600030101010101" pitchFamily="2" charset="-122"/>
                <a:cs typeface="宋体" panose="02010600030101010101" pitchFamily="2" charset="-122"/>
              </a:rPr>
              <a:t>undo</a:t>
            </a:r>
            <a:r>
              <a:rPr lang="zh-CN" altLang="en-US" sz="2400" dirty="0">
                <a:latin typeface="宋体" panose="02010600030101010101" pitchFamily="2" charset="-122"/>
                <a:ea typeface="宋体" panose="02010600030101010101" pitchFamily="2" charset="-122"/>
                <a:cs typeface="宋体" panose="02010600030101010101" pitchFamily="2" charset="-122"/>
              </a:rPr>
              <a:t>命令来删除对应的明细路由条目</a:t>
            </a:r>
          </a:p>
        </p:txBody>
      </p:sp>
      <p:pic>
        <p:nvPicPr>
          <p:cNvPr id="3" name="图片 2"/>
          <p:cNvPicPr>
            <a:picLocks noChangeAspect="1"/>
          </p:cNvPicPr>
          <p:nvPr/>
        </p:nvPicPr>
        <p:blipFill>
          <a:blip r:embed="rId2"/>
          <a:stretch>
            <a:fillRect/>
          </a:stretch>
        </p:blipFill>
        <p:spPr>
          <a:xfrm>
            <a:off x="764540" y="3236595"/>
            <a:ext cx="7586345" cy="3368040"/>
          </a:xfrm>
          <a:prstGeom prst="rect">
            <a:avLst/>
          </a:prstGeom>
        </p:spPr>
      </p:pic>
      <p:sp>
        <p:nvSpPr>
          <p:cNvPr id="4" name="矩形 3"/>
          <p:cNvSpPr/>
          <p:nvPr/>
        </p:nvSpPr>
        <p:spPr>
          <a:xfrm>
            <a:off x="1956435" y="3234690"/>
            <a:ext cx="3798570" cy="22987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8" name="矩形 7"/>
          <p:cNvSpPr/>
          <p:nvPr/>
        </p:nvSpPr>
        <p:spPr>
          <a:xfrm>
            <a:off x="856615" y="5704840"/>
            <a:ext cx="7437755" cy="18986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矩形 17409"/>
          <p:cNvSpPr>
            <a:spLocks noChangeArrowheads="1"/>
          </p:cNvSpPr>
          <p:nvPr/>
        </p:nvSpPr>
        <p:spPr bwMode="auto">
          <a:xfrm>
            <a:off x="468313" y="404813"/>
            <a:ext cx="829151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默认路由</a:t>
            </a:r>
          </a:p>
        </p:txBody>
      </p:sp>
      <p:sp>
        <p:nvSpPr>
          <p:cNvPr id="21507" name="矩形 17410"/>
          <p:cNvSpPr>
            <a:spLocks noChangeArrowheads="1"/>
          </p:cNvSpPr>
          <p:nvPr/>
        </p:nvSpPr>
        <p:spPr bwMode="auto">
          <a:xfrm>
            <a:off x="468313" y="1215710"/>
            <a:ext cx="8472487" cy="504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marL="536575" lvl="1" indent="-536575">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目的网络和子网掩码均为</a:t>
            </a:r>
            <a:r>
              <a:rPr lang="en-US" altLang="zh-CN" sz="2600" dirty="0">
                <a:latin typeface="Times New Roman" panose="02020603050405020304" pitchFamily="2" charset="0"/>
                <a:cs typeface="Times New Roman" panose="02020603050405020304" pitchFamily="2" charset="0"/>
              </a:rPr>
              <a:t>0.0.0.0</a:t>
            </a:r>
            <a:r>
              <a:rPr lang="zh-CN" altLang="en-US" sz="2600" dirty="0">
                <a:latin typeface="Times New Roman" panose="02020603050405020304" pitchFamily="2" charset="0"/>
                <a:cs typeface="Times New Roman" panose="02020603050405020304" pitchFamily="2" charset="0"/>
              </a:rPr>
              <a:t>（或使用掩码长度</a:t>
            </a:r>
            <a:r>
              <a:rPr lang="en-US" altLang="zh-CN" sz="2600" dirty="0">
                <a:latin typeface="Times New Roman" panose="02020603050405020304" pitchFamily="2" charset="0"/>
                <a:cs typeface="Times New Roman" panose="02020603050405020304" pitchFamily="2" charset="0"/>
              </a:rPr>
              <a:t>0</a:t>
            </a:r>
            <a:r>
              <a:rPr lang="zh-CN" altLang="en-US" sz="2600" dirty="0">
                <a:latin typeface="Times New Roman" panose="02020603050405020304" pitchFamily="2" charset="0"/>
                <a:cs typeface="Times New Roman" panose="02020603050405020304" pitchFamily="2" charset="0"/>
              </a:rPr>
              <a:t>），可以匹配所有的</a:t>
            </a:r>
            <a:r>
              <a:rPr lang="en-US" altLang="zh-CN" sz="2600" dirty="0">
                <a:latin typeface="Times New Roman" panose="02020603050405020304" pitchFamily="2" charset="0"/>
                <a:cs typeface="Times New Roman" panose="02020603050405020304" pitchFamily="2" charset="0"/>
              </a:rPr>
              <a:t>IP</a:t>
            </a:r>
            <a:r>
              <a:rPr lang="zh-CN" altLang="en-US" sz="2600" dirty="0">
                <a:latin typeface="Times New Roman" panose="02020603050405020304" pitchFamily="2" charset="0"/>
                <a:cs typeface="Times New Roman" panose="02020603050405020304" pitchFamily="2" charset="0"/>
              </a:rPr>
              <a:t>地址，属于最不精确的匹配</a:t>
            </a:r>
          </a:p>
          <a:p>
            <a:pPr marL="536575" lvl="1" indent="-536575">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可看作是静态路由的一种特殊情况</a:t>
            </a:r>
          </a:p>
          <a:p>
            <a:pPr marL="536575" lvl="1" indent="-536575">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何时起作用：当所有已知路由信息都查不到数据包如何转发时，按默认路由进行转发</a:t>
            </a:r>
          </a:p>
          <a:p>
            <a:pPr marL="536575" indent="-536575">
              <a:buFont typeface="Wingdings" panose="05000000000000000000" pitchFamily="2" charset="2"/>
              <a:buChar char="l"/>
            </a:pPr>
            <a:r>
              <a:rPr lang="zh-CN" altLang="en-US" sz="2800" dirty="0">
                <a:latin typeface="Times New Roman" panose="02020603050405020304" pitchFamily="2" charset="0"/>
                <a:cs typeface="Times New Roman" panose="02020603050405020304" pitchFamily="2" charset="0"/>
              </a:rPr>
              <a:t>配置默认路由命令</a:t>
            </a:r>
          </a:p>
          <a:p>
            <a:pPr lvl="1" eaLnBrk="1" hangingPunct="1"/>
            <a:r>
              <a:rPr lang="en-US" altLang="zh-CN" sz="2400" dirty="0">
                <a:latin typeface="Times New Roman" panose="02020603050405020304" pitchFamily="2" charset="0"/>
                <a:cs typeface="Times New Roman" panose="02020603050405020304" pitchFamily="2" charset="0"/>
              </a:rPr>
              <a:t>[Huawei] ip route-static 0.0.0.0 0 [</a:t>
            </a:r>
            <a:r>
              <a:rPr lang="zh-CN" altLang="en-US" sz="2400" dirty="0">
                <a:latin typeface="Times New Roman" panose="02020603050405020304" pitchFamily="2" charset="0"/>
                <a:cs typeface="Times New Roman" panose="02020603050405020304" pitchFamily="2" charset="0"/>
              </a:rPr>
              <a:t>接口类型</a:t>
            </a:r>
            <a:r>
              <a:rPr lang="en-US" altLang="zh-CN" sz="2400" dirty="0">
                <a:latin typeface="Times New Roman" panose="02020603050405020304" pitchFamily="2" charset="0"/>
                <a:cs typeface="Times New Roman" panose="02020603050405020304" pitchFamily="2" charset="0"/>
              </a:rPr>
              <a:t> </a:t>
            </a:r>
            <a:r>
              <a:rPr lang="zh-CN" altLang="en-US" sz="2400" dirty="0">
                <a:latin typeface="Times New Roman" panose="02020603050405020304" pitchFamily="2" charset="0"/>
                <a:cs typeface="Times New Roman" panose="02020603050405020304" pitchFamily="2" charset="0"/>
              </a:rPr>
              <a:t>接口编号</a:t>
            </a:r>
            <a:r>
              <a:rPr lang="en-US" altLang="zh-CN" sz="2400" dirty="0">
                <a:latin typeface="Times New Roman" panose="02020603050405020304" pitchFamily="2" charset="0"/>
                <a:cs typeface="Times New Roman" panose="02020603050405020304" pitchFamily="2" charset="0"/>
              </a:rPr>
              <a:t>] [</a:t>
            </a:r>
            <a:r>
              <a:rPr lang="zh-CN" altLang="en-US" sz="2400" dirty="0">
                <a:latin typeface="Times New Roman" panose="02020603050405020304" pitchFamily="2" charset="0"/>
                <a:cs typeface="Times New Roman" panose="02020603050405020304" pitchFamily="2" charset="0"/>
              </a:rPr>
              <a:t>下一跳</a:t>
            </a:r>
            <a:r>
              <a:rPr lang="en-US" altLang="zh-CN" sz="2400" dirty="0">
                <a:latin typeface="Times New Roman" panose="02020603050405020304" pitchFamily="2" charset="0"/>
                <a:cs typeface="Times New Roman" panose="02020603050405020304" pitchFamily="2" charset="0"/>
              </a:rPr>
              <a:t>IP</a:t>
            </a:r>
            <a:r>
              <a:rPr lang="zh-CN" altLang="en-US" sz="2400" dirty="0">
                <a:latin typeface="Times New Roman" panose="02020603050405020304" pitchFamily="2" charset="0"/>
                <a:cs typeface="Times New Roman" panose="02020603050405020304" pitchFamily="2" charset="0"/>
              </a:rPr>
              <a:t>地址</a:t>
            </a:r>
            <a:r>
              <a:rPr lang="en-US" altLang="zh-CN" sz="2400" dirty="0">
                <a:latin typeface="Times New Roman" panose="02020603050405020304" pitchFamily="2" charset="0"/>
                <a:cs typeface="Times New Roman" panose="02020603050405020304" pitchFamily="2" charset="0"/>
              </a:rPr>
              <a:t>]</a:t>
            </a:r>
          </a:p>
          <a:p>
            <a:pPr eaLnBrk="1" hangingPunct="1"/>
            <a:endParaRPr lang="en-US" altLang="zh-CN" dirty="0">
              <a:latin typeface="Times New Roman" panose="02020603050405020304" pitchFamily="2" charset="0"/>
              <a:cs typeface="Times New Roman" panose="02020603050405020304" pitchFamily="2" charset="0"/>
            </a:endParaRPr>
          </a:p>
        </p:txBody>
      </p:sp>
      <p:sp>
        <p:nvSpPr>
          <p:cNvPr id="2" name="灯片编号占位符 1"/>
          <p:cNvSpPr>
            <a:spLocks noGrp="1"/>
          </p:cNvSpPr>
          <p:nvPr>
            <p:ph type="sldNum" sz="quarter" idx="12"/>
          </p:nvPr>
        </p:nvSpPr>
        <p:spPr/>
        <p:txBody>
          <a:bodyPr/>
          <a:lstStyle/>
          <a:p>
            <a:fld id="{4E00ECAF-8EDC-4D65-999E-788367C3CFD3}" type="slidenum">
              <a:rPr lang="zh-CN" altLang="en-US" smtClean="0"/>
              <a:t>16</a:t>
            </a:fld>
            <a:endParaRPr lang="zh-CN" altLang="en-US"/>
          </a:p>
        </p:txBody>
      </p:sp>
      <p:pic>
        <p:nvPicPr>
          <p:cNvPr id="5" name="图片 4"/>
          <p:cNvPicPr>
            <a:picLocks noChangeAspect="1"/>
          </p:cNvPicPr>
          <p:nvPr/>
        </p:nvPicPr>
        <p:blipFill>
          <a:blip r:embed="rId2"/>
          <a:stretch>
            <a:fillRect/>
          </a:stretch>
        </p:blipFill>
        <p:spPr>
          <a:xfrm>
            <a:off x="2988945" y="4531360"/>
            <a:ext cx="5007610" cy="2290445"/>
          </a:xfrm>
          <a:prstGeom prst="rect">
            <a:avLst/>
          </a:prstGeom>
        </p:spPr>
      </p:pic>
      <p:sp>
        <p:nvSpPr>
          <p:cNvPr id="6" name="矩形 5"/>
          <p:cNvSpPr/>
          <p:nvPr/>
        </p:nvSpPr>
        <p:spPr>
          <a:xfrm>
            <a:off x="3759200" y="4508500"/>
            <a:ext cx="3418840" cy="13970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7" name="矩形 6"/>
          <p:cNvSpPr/>
          <p:nvPr/>
        </p:nvSpPr>
        <p:spPr>
          <a:xfrm>
            <a:off x="3388995" y="5427980"/>
            <a:ext cx="4568825" cy="179705"/>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矩形 18433"/>
          <p:cNvSpPr>
            <a:spLocks noChangeArrowheads="1"/>
          </p:cNvSpPr>
          <p:nvPr/>
        </p:nvSpPr>
        <p:spPr bwMode="auto">
          <a:xfrm>
            <a:off x="711199" y="404813"/>
            <a:ext cx="7788729"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默认路由</a:t>
            </a:r>
          </a:p>
        </p:txBody>
      </p:sp>
      <p:sp>
        <p:nvSpPr>
          <p:cNvPr id="22531" name="矩形标注 18434"/>
          <p:cNvSpPr>
            <a:spLocks noChangeArrowheads="1"/>
          </p:cNvSpPr>
          <p:nvPr/>
        </p:nvSpPr>
        <p:spPr bwMode="auto">
          <a:xfrm>
            <a:off x="1240971" y="5032828"/>
            <a:ext cx="6913563" cy="792163"/>
          </a:xfrm>
          <a:prstGeom prst="wedgeRectCallout">
            <a:avLst>
              <a:gd name="adj1" fmla="val 15556"/>
              <a:gd name="adj2" fmla="val -184870"/>
            </a:avLst>
          </a:prstGeom>
          <a:noFill/>
          <a:ln w="9525">
            <a:solidFill>
              <a:schemeClr val="tx1"/>
            </a:solidFill>
            <a:miter lim="800000"/>
          </a:ln>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0"/>
              </a:spcBef>
              <a:buFontTx/>
              <a:buNone/>
            </a:pPr>
            <a:endParaRPr lang="zh-CN" altLang="zh-CN" sz="1000" dirty="0">
              <a:latin typeface="Times New Roman" panose="02020603050405020304" pitchFamily="2" charset="0"/>
              <a:cs typeface="Times New Roman" panose="02020603050405020304" pitchFamily="2" charset="0"/>
            </a:endParaRPr>
          </a:p>
        </p:txBody>
      </p:sp>
      <p:sp>
        <p:nvSpPr>
          <p:cNvPr id="22532" name="矩形 18435"/>
          <p:cNvSpPr>
            <a:spLocks noChangeArrowheads="1"/>
          </p:cNvSpPr>
          <p:nvPr/>
        </p:nvSpPr>
        <p:spPr bwMode="auto">
          <a:xfrm>
            <a:off x="2022021" y="5685288"/>
            <a:ext cx="2828925"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22533" name="矩形 18436"/>
          <p:cNvSpPr>
            <a:spLocks noChangeArrowheads="1"/>
          </p:cNvSpPr>
          <p:nvPr/>
        </p:nvSpPr>
        <p:spPr bwMode="auto">
          <a:xfrm>
            <a:off x="1922009" y="5342388"/>
            <a:ext cx="257175"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18438" name="文本框 18437"/>
          <p:cNvSpPr txBox="1">
            <a:spLocks noChangeArrowheads="1"/>
          </p:cNvSpPr>
          <p:nvPr/>
        </p:nvSpPr>
        <p:spPr bwMode="auto">
          <a:xfrm>
            <a:off x="1407886" y="5129980"/>
            <a:ext cx="676728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en-US" altLang="zh-CN" sz="2400" dirty="0">
                <a:latin typeface="Times New Roman" panose="02020603050405020304" pitchFamily="2" charset="0"/>
                <a:cs typeface="Times New Roman" panose="02020603050405020304" pitchFamily="2" charset="0"/>
                <a:sym typeface="+mn-ea"/>
              </a:rPr>
              <a:t>[Huawei] ip route-static 0.0.0.0 0 172.16.2.2</a:t>
            </a:r>
            <a:endParaRPr lang="en-US" altLang="zh-CN" sz="2400" dirty="0">
              <a:latin typeface="Times New Roman" panose="02020603050405020304" pitchFamily="2" charset="0"/>
              <a:cs typeface="Times New Roman" panose="02020603050405020304" pitchFamily="2" charset="0"/>
            </a:endParaRPr>
          </a:p>
        </p:txBody>
      </p:sp>
      <p:sp>
        <p:nvSpPr>
          <p:cNvPr id="22535" name="圆角矩形标注 18438"/>
          <p:cNvSpPr>
            <a:spLocks noChangeArrowheads="1"/>
          </p:cNvSpPr>
          <p:nvPr/>
        </p:nvSpPr>
        <p:spPr bwMode="auto">
          <a:xfrm>
            <a:off x="5103256" y="1541496"/>
            <a:ext cx="3389415" cy="871910"/>
          </a:xfrm>
          <a:prstGeom prst="wedgeRoundRectCallout">
            <a:avLst>
              <a:gd name="adj1" fmla="val -31138"/>
              <a:gd name="adj2" fmla="val 128381"/>
              <a:gd name="adj3" fmla="val 16667"/>
            </a:avLst>
          </a:prstGeom>
          <a:solidFill>
            <a:srgbClr val="A4001B">
              <a:alpha val="89803"/>
            </a:srgbClr>
          </a:solidFill>
          <a:ln w="9525">
            <a:solidFill>
              <a:schemeClr val="tx1"/>
            </a:solidFill>
            <a:miter lim="800000"/>
          </a:ln>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en-US" altLang="zh-CN" sz="2000" b="1" dirty="0">
                <a:solidFill>
                  <a:schemeClr val="bg1"/>
                </a:solidFill>
                <a:latin typeface="Times New Roman" panose="02020603050405020304" pitchFamily="2" charset="0"/>
                <a:cs typeface="Times New Roman" panose="02020603050405020304" pitchFamily="2" charset="0"/>
              </a:rPr>
              <a:t>Internet </a:t>
            </a:r>
            <a:r>
              <a:rPr lang="zh-CN" altLang="en-US" sz="2000" b="1" dirty="0">
                <a:solidFill>
                  <a:schemeClr val="bg1"/>
                </a:solidFill>
                <a:latin typeface="Times New Roman" panose="02020603050405020304" pitchFamily="2" charset="0"/>
                <a:cs typeface="Times New Roman" panose="02020603050405020304" pitchFamily="2" charset="0"/>
              </a:rPr>
              <a:t>上 大约</a:t>
            </a:r>
            <a:r>
              <a:rPr lang="en-US" altLang="zh-CN" sz="2000" b="1" dirty="0">
                <a:solidFill>
                  <a:schemeClr val="bg1"/>
                </a:solidFill>
                <a:latin typeface="Times New Roman" panose="02020603050405020304" pitchFamily="2" charset="0"/>
                <a:cs typeface="Times New Roman" panose="02020603050405020304" pitchFamily="2" charset="0"/>
              </a:rPr>
              <a:t>99.99%</a:t>
            </a:r>
            <a:r>
              <a:rPr lang="zh-CN" altLang="en-US" sz="2000" b="1" dirty="0">
                <a:solidFill>
                  <a:schemeClr val="bg1"/>
                </a:solidFill>
                <a:latin typeface="Times New Roman" panose="02020603050405020304" pitchFamily="2" charset="0"/>
                <a:cs typeface="Times New Roman" panose="02020603050405020304" pitchFamily="2" charset="0"/>
              </a:rPr>
              <a:t>的路由器上都存在一条默认路由</a:t>
            </a:r>
            <a:r>
              <a:rPr lang="en-US" altLang="zh-CN" sz="2000" b="1" dirty="0">
                <a:solidFill>
                  <a:schemeClr val="bg1"/>
                </a:solidFill>
                <a:latin typeface="Times New Roman" panose="02020603050405020304" pitchFamily="2" charset="0"/>
                <a:cs typeface="Times New Roman" panose="02020603050405020304" pitchFamily="2" charset="0"/>
              </a:rPr>
              <a:t>!</a:t>
            </a:r>
          </a:p>
          <a:p>
            <a:pPr algn="ctr" eaLnBrk="1" hangingPunct="1">
              <a:spcBef>
                <a:spcPct val="0"/>
              </a:spcBef>
              <a:buFontTx/>
              <a:buNone/>
            </a:pPr>
            <a:endParaRPr lang="en-US" altLang="zh-CN" sz="1800" dirty="0">
              <a:latin typeface="Times New Roman" panose="02020603050405020304" pitchFamily="2" charset="0"/>
              <a:cs typeface="Times New Roman" panose="02020603050405020304" pitchFamily="2" charset="0"/>
            </a:endParaRPr>
          </a:p>
        </p:txBody>
      </p:sp>
      <p:grpSp>
        <p:nvGrpSpPr>
          <p:cNvPr id="22536" name="组合 18439"/>
          <p:cNvGrpSpPr/>
          <p:nvPr/>
        </p:nvGrpSpPr>
        <p:grpSpPr bwMode="auto">
          <a:xfrm>
            <a:off x="1317171" y="2518225"/>
            <a:ext cx="6553200" cy="1616075"/>
            <a:chOff x="0" y="0"/>
            <a:chExt cx="4560" cy="1210"/>
          </a:xfrm>
        </p:grpSpPr>
        <p:pic>
          <p:nvPicPr>
            <p:cNvPr id="22537" name="图片 18440" descr="云-0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 y="288"/>
              <a:ext cx="1200" cy="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8" name="任意多边形 18441"/>
            <p:cNvSpPr>
              <a:spLocks noChangeArrowheads="1"/>
            </p:cNvSpPr>
            <p:nvPr/>
          </p:nvSpPr>
          <p:spPr bwMode="auto">
            <a:xfrm>
              <a:off x="1368" y="582"/>
              <a:ext cx="1542" cy="102"/>
            </a:xfrm>
            <a:custGeom>
              <a:avLst/>
              <a:gdLst>
                <a:gd name="T0" fmla="*/ 0 w 1542"/>
                <a:gd name="T1" fmla="*/ 0 h 102"/>
                <a:gd name="T2" fmla="*/ 894 w 1542"/>
                <a:gd name="T3" fmla="*/ 6 h 102"/>
                <a:gd name="T4" fmla="*/ 696 w 1542"/>
                <a:gd name="T5" fmla="*/ 102 h 102"/>
                <a:gd name="T6" fmla="*/ 1542 w 1542"/>
                <a:gd name="T7" fmla="*/ 96 h 10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42" h="102">
                  <a:moveTo>
                    <a:pt x="0" y="0"/>
                  </a:moveTo>
                  <a:lnTo>
                    <a:pt x="894" y="6"/>
                  </a:lnTo>
                  <a:lnTo>
                    <a:pt x="696" y="102"/>
                  </a:lnTo>
                  <a:lnTo>
                    <a:pt x="1542" y="96"/>
                  </a:lnTo>
                </a:path>
              </a:pathLst>
            </a:custGeom>
            <a:noFill/>
            <a:ln w="38100">
              <a:solidFill>
                <a:schemeClr val="accent2"/>
              </a:solidFill>
              <a:rou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22539" name="直接连接符 18442"/>
            <p:cNvSpPr>
              <a:spLocks noChangeShapeType="1"/>
            </p:cNvSpPr>
            <p:nvPr/>
          </p:nvSpPr>
          <p:spPr bwMode="auto">
            <a:xfrm>
              <a:off x="1488" y="40"/>
              <a:ext cx="1287" cy="0"/>
            </a:xfrm>
            <a:prstGeom prst="line">
              <a:avLst/>
            </a:prstGeom>
            <a:noFill/>
            <a:ln w="38100">
              <a:solidFill>
                <a:srgbClr val="800000"/>
              </a:solidFill>
              <a:prstDash val="dash"/>
              <a:round/>
              <a:headEnd type="arrow" w="med" len="med"/>
            </a:ln>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22540" name="矩形 18443"/>
            <p:cNvSpPr>
              <a:spLocks noChangeArrowheads="1"/>
            </p:cNvSpPr>
            <p:nvPr/>
          </p:nvSpPr>
          <p:spPr bwMode="auto">
            <a:xfrm>
              <a:off x="691" y="26"/>
              <a:ext cx="162"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22541" name="矩形 18444"/>
            <p:cNvSpPr>
              <a:spLocks noChangeArrowheads="1"/>
            </p:cNvSpPr>
            <p:nvPr/>
          </p:nvSpPr>
          <p:spPr bwMode="auto">
            <a:xfrm>
              <a:off x="2289" y="687"/>
              <a:ext cx="531"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172.16.2.1</a:t>
              </a:r>
            </a:p>
          </p:txBody>
        </p:sp>
        <p:sp>
          <p:nvSpPr>
            <p:cNvPr id="22542" name="矩形 18445"/>
            <p:cNvSpPr>
              <a:spLocks noChangeArrowheads="1"/>
            </p:cNvSpPr>
            <p:nvPr/>
          </p:nvSpPr>
          <p:spPr bwMode="auto">
            <a:xfrm>
              <a:off x="1552" y="416"/>
              <a:ext cx="132"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S0</a:t>
              </a:r>
            </a:p>
          </p:txBody>
        </p:sp>
        <p:sp>
          <p:nvSpPr>
            <p:cNvPr id="22544" name="矩形 18447"/>
            <p:cNvSpPr>
              <a:spLocks noChangeArrowheads="1"/>
            </p:cNvSpPr>
            <p:nvPr/>
          </p:nvSpPr>
          <p:spPr bwMode="auto">
            <a:xfrm>
              <a:off x="1486" y="627"/>
              <a:ext cx="531" cy="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172.16.2.2</a:t>
              </a:r>
            </a:p>
          </p:txBody>
        </p:sp>
        <p:sp>
          <p:nvSpPr>
            <p:cNvPr id="22545" name="直接连接符 18448"/>
            <p:cNvSpPr>
              <a:spLocks noChangeShapeType="1"/>
            </p:cNvSpPr>
            <p:nvPr/>
          </p:nvSpPr>
          <p:spPr bwMode="auto">
            <a:xfrm>
              <a:off x="3673" y="299"/>
              <a:ext cx="309" cy="1"/>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22546" name="直接连接符 18449"/>
            <p:cNvSpPr>
              <a:spLocks noChangeShapeType="1"/>
            </p:cNvSpPr>
            <p:nvPr/>
          </p:nvSpPr>
          <p:spPr bwMode="auto">
            <a:xfrm>
              <a:off x="3684" y="858"/>
              <a:ext cx="331" cy="1"/>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22547" name="直接连接符 18450"/>
            <p:cNvSpPr>
              <a:spLocks noChangeShapeType="1"/>
            </p:cNvSpPr>
            <p:nvPr/>
          </p:nvSpPr>
          <p:spPr bwMode="auto">
            <a:xfrm>
              <a:off x="3240" y="680"/>
              <a:ext cx="431" cy="2"/>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22549" name="矩形 18452"/>
            <p:cNvSpPr>
              <a:spLocks noChangeArrowheads="1"/>
            </p:cNvSpPr>
            <p:nvPr/>
          </p:nvSpPr>
          <p:spPr bwMode="auto">
            <a:xfrm>
              <a:off x="2972" y="658"/>
              <a:ext cx="8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1575"/>
                </a:lnSpc>
                <a:spcBef>
                  <a:spcPct val="0"/>
                </a:spcBef>
                <a:spcAft>
                  <a:spcPts val="900"/>
                </a:spcAft>
                <a:buFontTx/>
                <a:buNone/>
              </a:pPr>
              <a:r>
                <a:rPr lang="en-US" altLang="zh-CN" sz="1400" b="1">
                  <a:latin typeface="Times New Roman" panose="02020603050405020304" pitchFamily="2" charset="0"/>
                  <a:cs typeface="Times New Roman" panose="02020603050405020304" pitchFamily="2" charset="0"/>
                </a:rPr>
                <a:t>B</a:t>
              </a:r>
              <a:endParaRPr lang="en-US" altLang="zh-CN" sz="1400">
                <a:latin typeface="Times New Roman" panose="02020603050405020304" pitchFamily="2" charset="0"/>
                <a:cs typeface="Times New Roman" panose="02020603050405020304" pitchFamily="2" charset="0"/>
              </a:endParaRPr>
            </a:p>
          </p:txBody>
        </p:sp>
        <p:sp>
          <p:nvSpPr>
            <p:cNvPr id="22550" name="矩形 18453"/>
            <p:cNvSpPr>
              <a:spLocks noChangeArrowheads="1"/>
            </p:cNvSpPr>
            <p:nvPr/>
          </p:nvSpPr>
          <p:spPr bwMode="auto">
            <a:xfrm>
              <a:off x="432" y="560"/>
              <a:ext cx="37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zh-CN" altLang="en-US" sz="1400" b="1">
                  <a:latin typeface="Times New Roman" panose="02020603050405020304" pitchFamily="2" charset="0"/>
                  <a:cs typeface="Times New Roman" panose="02020603050405020304" pitchFamily="2" charset="0"/>
                </a:rPr>
                <a:t>互联网</a:t>
              </a:r>
            </a:p>
          </p:txBody>
        </p:sp>
        <p:pic>
          <p:nvPicPr>
            <p:cNvPr id="22551" name="图片 18454" desc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 y="0"/>
              <a:ext cx="720"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2" name="图片 18455" desc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 y="576"/>
              <a:ext cx="720"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3" name="图片 18456"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84" y="453"/>
              <a:ext cx="57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4" name="图片 18457"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2" y="432"/>
              <a:ext cx="57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5" name="图片 18458"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816"/>
              <a:ext cx="57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6" name="图片 18459" descr="Rout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2" y="96"/>
              <a:ext cx="57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57" name="矩形 18460"/>
            <p:cNvSpPr>
              <a:spLocks noChangeArrowheads="1"/>
            </p:cNvSpPr>
            <p:nvPr/>
          </p:nvSpPr>
          <p:spPr bwMode="auto">
            <a:xfrm>
              <a:off x="935" y="739"/>
              <a:ext cx="576" cy="15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gn="ctr">
                <a:lnSpc>
                  <a:spcPts val="1575"/>
                </a:lnSpc>
                <a:spcBef>
                  <a:spcPct val="0"/>
                </a:spcBef>
                <a:spcAft>
                  <a:spcPts val="900"/>
                </a:spcAft>
                <a:buFontTx/>
                <a:buNone/>
              </a:pPr>
              <a:r>
                <a:rPr lang="zh-CN" altLang="en-US" sz="1400" b="1" dirty="0">
                  <a:latin typeface="Times New Roman" panose="02020603050405020304" pitchFamily="2" charset="0"/>
                  <a:cs typeface="Times New Roman" panose="02020603050405020304" pitchFamily="2" charset="0"/>
                </a:rPr>
                <a:t>路由器</a:t>
              </a:r>
              <a:r>
                <a:rPr lang="en-US" altLang="zh-CN" sz="1400" b="1" dirty="0">
                  <a:latin typeface="Times New Roman" panose="02020603050405020304" pitchFamily="2" charset="0"/>
                  <a:cs typeface="Times New Roman" panose="02020603050405020304" pitchFamily="2" charset="0"/>
                </a:rPr>
                <a:t>A</a:t>
              </a:r>
            </a:p>
          </p:txBody>
        </p:sp>
        <p:sp>
          <p:nvSpPr>
            <p:cNvPr id="22548" name="直接连接符 18451"/>
            <p:cNvSpPr>
              <a:spLocks noChangeShapeType="1"/>
            </p:cNvSpPr>
            <p:nvPr/>
          </p:nvSpPr>
          <p:spPr bwMode="auto">
            <a:xfrm>
              <a:off x="3675" y="210"/>
              <a:ext cx="1" cy="768"/>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22543" name="矩形 18446"/>
            <p:cNvSpPr>
              <a:spLocks noChangeArrowheads="1"/>
            </p:cNvSpPr>
            <p:nvPr/>
          </p:nvSpPr>
          <p:spPr bwMode="auto">
            <a:xfrm>
              <a:off x="3422" y="478"/>
              <a:ext cx="531" cy="1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400" b="1" dirty="0">
                  <a:latin typeface="Times New Roman" panose="02020603050405020304" pitchFamily="2" charset="0"/>
                  <a:cs typeface="Times New Roman" panose="02020603050405020304" pitchFamily="2" charset="0"/>
                </a:rPr>
                <a:t>172.16.1.0</a:t>
              </a:r>
            </a:p>
          </p:txBody>
        </p:sp>
      </p:grpSp>
      <p:sp>
        <p:nvSpPr>
          <p:cNvPr id="2" name="灯片编号占位符 1"/>
          <p:cNvSpPr>
            <a:spLocks noGrp="1"/>
          </p:cNvSpPr>
          <p:nvPr>
            <p:ph type="sldNum" sz="quarter" idx="12"/>
          </p:nvPr>
        </p:nvSpPr>
        <p:spPr/>
        <p:txBody>
          <a:bodyPr/>
          <a:lstStyle/>
          <a:p>
            <a:fld id="{4E00ECAF-8EDC-4D65-999E-788367C3CFD3}" type="slidenum">
              <a:rPr lang="zh-CN" altLang="en-US" smtClean="0"/>
              <a:t>17</a:t>
            </a:fld>
            <a:endParaRPr lang="zh-CN" altLang="en-US"/>
          </a:p>
        </p:txBody>
      </p:sp>
      <p:sp>
        <p:nvSpPr>
          <p:cNvPr id="32" name="矩形 18460"/>
          <p:cNvSpPr>
            <a:spLocks noChangeArrowheads="1"/>
          </p:cNvSpPr>
          <p:nvPr/>
        </p:nvSpPr>
        <p:spPr bwMode="auto">
          <a:xfrm>
            <a:off x="5364410" y="3607589"/>
            <a:ext cx="827773" cy="20568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gn="ctr">
              <a:lnSpc>
                <a:spcPts val="1575"/>
              </a:lnSpc>
              <a:spcBef>
                <a:spcPct val="0"/>
              </a:spcBef>
              <a:spcAft>
                <a:spcPts val="900"/>
              </a:spcAft>
              <a:buFontTx/>
              <a:buNone/>
            </a:pPr>
            <a:r>
              <a:rPr lang="zh-CN" altLang="en-US" sz="1400" b="1" dirty="0">
                <a:latin typeface="Times New Roman" panose="02020603050405020304" pitchFamily="2" charset="0"/>
                <a:cs typeface="Times New Roman" panose="02020603050405020304" pitchFamily="2" charset="0"/>
              </a:rPr>
              <a:t>路由器</a:t>
            </a:r>
            <a:r>
              <a:rPr lang="en-US" altLang="zh-CN" sz="1400" b="1" dirty="0">
                <a:latin typeface="Times New Roman" panose="02020603050405020304" pitchFamily="2" charset="0"/>
                <a:cs typeface="Times New Roman" panose="02020603050405020304" pitchFamily="2" charset="0"/>
              </a:rPr>
              <a:t>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8438">
                                            <p:txEl>
                                              <p:pRg st="0" end="0"/>
                                            </p:txEl>
                                          </p:spTgt>
                                        </p:tgtEl>
                                        <p:attrNameLst>
                                          <p:attrName>style.visibility</p:attrName>
                                        </p:attrNameLst>
                                      </p:cBhvr>
                                      <p:to>
                                        <p:strVal val="visible"/>
                                      </p:to>
                                    </p:set>
                                    <p:anim calcmode="discrete" valueType="clr">
                                      <p:cBhvr override="childStyle">
                                        <p:cTn id="7" dur="80"/>
                                        <p:tgtEl>
                                          <p:spTgt spid="1843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843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8438">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标题 1"/>
          <p:cNvSpPr>
            <a:spLocks noGrp="1"/>
          </p:cNvSpPr>
          <p:nvPr>
            <p:ph type="title"/>
          </p:nvPr>
        </p:nvSpPr>
        <p:spPr bwMode="auto">
          <a:xfrm>
            <a:off x="519112" y="258763"/>
            <a:ext cx="8229601" cy="641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normAutofit/>
          </a:bodyPr>
          <a:lstStyle/>
          <a:p>
            <a:pPr algn="ctr"/>
            <a:r>
              <a:rPr lang="zh-CN" altLang="en-US" sz="3600" b="1" dirty="0">
                <a:latin typeface="Times New Roman" panose="02020603050405020304" pitchFamily="2" charset="0"/>
                <a:ea typeface="宋体" panose="02010600030101010101" pitchFamily="2" charset="-122"/>
                <a:cs typeface="Times New Roman" panose="02020603050405020304" pitchFamily="2" charset="0"/>
              </a:rPr>
              <a:t>网络编程实验</a:t>
            </a:r>
            <a:endParaRPr lang="zh-CN" altLang="en-US" sz="4800" b="1" dirty="0">
              <a:latin typeface="Times New Roman" panose="02020603050405020304" pitchFamily="2" charset="0"/>
              <a:ea typeface="宋体" panose="02010600030101010101" pitchFamily="2" charset="-122"/>
              <a:cs typeface="Times New Roman" panose="02020603050405020304" pitchFamily="2" charset="0"/>
            </a:endParaRPr>
          </a:p>
        </p:txBody>
      </p:sp>
      <p:sp>
        <p:nvSpPr>
          <p:cNvPr id="32771" name="内容占位符 1"/>
          <p:cNvSpPr>
            <a:spLocks noGrp="1"/>
          </p:cNvSpPr>
          <p:nvPr>
            <p:ph idx="1"/>
          </p:nvPr>
        </p:nvSpPr>
        <p:spPr bwMode="auto">
          <a:xfrm>
            <a:off x="457200" y="16002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357505" indent="-357505" algn="just">
              <a:buFont typeface="Wingdings" panose="05000000000000000000" pitchFamily="2" charset="2"/>
              <a:buChar char="l"/>
            </a:pPr>
            <a:r>
              <a:rPr lang="zh-CN" altLang="en-US" dirty="0">
                <a:latin typeface="Times New Roman" panose="02020603050405020304" pitchFamily="2" charset="0"/>
                <a:ea typeface="宋体" panose="02010600030101010101" pitchFamily="2" charset="-122"/>
                <a:cs typeface="Times New Roman" panose="02020603050405020304" pitchFamily="2" charset="0"/>
              </a:rPr>
              <a:t>完成</a:t>
            </a:r>
            <a:r>
              <a:rPr lang="en-US" altLang="zh-CN" dirty="0">
                <a:latin typeface="Times New Roman" panose="02020603050405020304" pitchFamily="2" charset="0"/>
                <a:ea typeface="宋体" panose="02010600030101010101" pitchFamily="2" charset="-122"/>
                <a:cs typeface="Times New Roman" panose="02020603050405020304" pitchFamily="2" charset="0"/>
              </a:rPr>
              <a:t>《</a:t>
            </a:r>
            <a:r>
              <a:rPr lang="zh-CN" altLang="en-US" dirty="0">
                <a:latin typeface="Times New Roman" panose="02020603050405020304" pitchFamily="2" charset="0"/>
                <a:ea typeface="宋体" panose="02010600030101010101" pitchFamily="2" charset="-122"/>
                <a:cs typeface="Times New Roman" panose="02020603050405020304" pitchFamily="2" charset="0"/>
              </a:rPr>
              <a:t>静态路由实验指导手册</a:t>
            </a:r>
            <a:r>
              <a:rPr lang="en-US" altLang="zh-CN" dirty="0">
                <a:latin typeface="Times New Roman" panose="02020603050405020304" pitchFamily="2" charset="0"/>
                <a:ea typeface="宋体" panose="02010600030101010101" pitchFamily="2" charset="-122"/>
                <a:cs typeface="Times New Roman" panose="02020603050405020304" pitchFamily="2" charset="0"/>
              </a:rPr>
              <a:t>》</a:t>
            </a:r>
            <a:r>
              <a:rPr lang="zh-CN" altLang="en-US" dirty="0">
                <a:latin typeface="Times New Roman" panose="02020603050405020304" pitchFamily="2" charset="0"/>
                <a:ea typeface="宋体" panose="02010600030101010101" pitchFamily="2" charset="-122"/>
                <a:cs typeface="Times New Roman" panose="02020603050405020304" pitchFamily="2" charset="0"/>
              </a:rPr>
              <a:t>中的实验，注意实验过程中适当截图，回答其中的“实验思考”，并按照课前发的“实验报告模板”撰写实验报告和个人心得体会。</a:t>
            </a:r>
            <a:endParaRPr lang="en-US" altLang="zh-CN" dirty="0">
              <a:latin typeface="Times New Roman" panose="02020603050405020304" pitchFamily="2" charset="0"/>
              <a:ea typeface="宋体" panose="02010600030101010101" pitchFamily="2" charset="-122"/>
              <a:cs typeface="Times New Roman" panose="02020603050405020304" pitchFamily="2" charset="0"/>
            </a:endParaRPr>
          </a:p>
        </p:txBody>
      </p:sp>
      <p:sp>
        <p:nvSpPr>
          <p:cNvPr id="2" name="灯片编号占位符 1"/>
          <p:cNvSpPr>
            <a:spLocks noGrp="1"/>
          </p:cNvSpPr>
          <p:nvPr>
            <p:ph type="sldNum" sz="quarter" idx="12"/>
          </p:nvPr>
        </p:nvSpPr>
        <p:spPr/>
        <p:txBody>
          <a:bodyPr/>
          <a:lstStyle/>
          <a:p>
            <a:fld id="{4E00ECAF-8EDC-4D65-999E-788367C3CFD3}" type="slidenum">
              <a:rPr lang="zh-CN" altLang="en-US" smtClean="0"/>
              <a:t>18</a:t>
            </a:fld>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4097"/>
          <p:cNvSpPr>
            <a:spLocks noGrp="1"/>
          </p:cNvSpPr>
          <p:nvPr>
            <p:ph type="title"/>
          </p:nvPr>
        </p:nvSpPr>
        <p:spPr>
          <a:xfrm>
            <a:off x="457200" y="274638"/>
            <a:ext cx="8229600" cy="1143000"/>
          </a:xfrm>
        </p:spPr>
        <p:txBody>
          <a:bodyPr anchor="ctr"/>
          <a:lstStyle/>
          <a:p>
            <a:pPr algn="ctr" eaLnBrk="1" hangingPunct="1">
              <a:defRPr/>
            </a:pPr>
            <a:r>
              <a:rPr lang="zh-CN" altLang="en-US" b="1" noProof="1">
                <a:solidFill>
                  <a:schemeClr val="tx1"/>
                </a:solidFill>
                <a:latin typeface="Times New Roman" panose="02020603050405020304" pitchFamily="2" charset="0"/>
                <a:ea typeface="宋体" panose="02010600030101010101" pitchFamily="2" charset="-122"/>
                <a:cs typeface="Times New Roman" panose="02020603050405020304" pitchFamily="2" charset="0"/>
              </a:rPr>
              <a:t>本章内容</a:t>
            </a:r>
          </a:p>
        </p:txBody>
      </p:sp>
      <p:sp>
        <p:nvSpPr>
          <p:cNvPr id="4099" name="文本占位符 4098"/>
          <p:cNvSpPr>
            <a:spLocks noGrp="1"/>
          </p:cNvSpPr>
          <p:nvPr>
            <p:ph idx="1"/>
          </p:nvPr>
        </p:nvSpPr>
        <p:spPr>
          <a:xfrm>
            <a:off x="457200" y="1600200"/>
            <a:ext cx="8229600" cy="4525963"/>
          </a:xfrm>
        </p:spPr>
        <p:txBody>
          <a:bodyPr vert="horz" wrap="square" lIns="91440" tIns="45720" rIns="91440" bIns="45720" numCol="1" anchor="t" anchorCtr="0" compatLnSpc="1">
            <a:normAutofit/>
          </a:bodyPr>
          <a:lstStyle/>
          <a:p>
            <a:pPr marL="609600" indent="-609600">
              <a:buFont typeface="Wingdings" panose="05000000000000000000" pitchFamily="2" charset="2"/>
              <a:buChar char="l"/>
              <a:defRPr/>
            </a:pPr>
            <a:r>
              <a:rPr lang="zh-CN" altLang="en-US" sz="2700" b="1" dirty="0">
                <a:latin typeface="Times New Roman" panose="02020603050405020304" pitchFamily="2" charset="0"/>
                <a:ea typeface="宋体" panose="02010600030101010101" pitchFamily="2" charset="-122"/>
                <a:cs typeface="Times New Roman" panose="02020603050405020304" pitchFamily="2" charset="0"/>
              </a:rPr>
              <a:t>路由信息</a:t>
            </a:r>
          </a:p>
          <a:p>
            <a:pPr marL="609600" indent="-609600">
              <a:buFont typeface="Wingdings" panose="05000000000000000000" pitchFamily="2" charset="2"/>
              <a:buChar char="l"/>
              <a:defRPr/>
            </a:pPr>
            <a:r>
              <a:rPr lang="zh-CN" altLang="en-US" sz="2700" b="1" dirty="0">
                <a:latin typeface="Times New Roman" panose="02020603050405020304" pitchFamily="2" charset="0"/>
                <a:ea typeface="宋体" panose="02010600030101010101" pitchFamily="2" charset="-122"/>
                <a:cs typeface="Times New Roman" panose="02020603050405020304" pitchFamily="2" charset="0"/>
              </a:rPr>
              <a:t>直连路由</a:t>
            </a:r>
          </a:p>
          <a:p>
            <a:pPr marL="609600" indent="-609600">
              <a:buFont typeface="Wingdings" panose="05000000000000000000" pitchFamily="2" charset="2"/>
              <a:buChar char="l"/>
              <a:defRPr/>
            </a:pPr>
            <a:r>
              <a:rPr lang="zh-CN" altLang="en-US" sz="2700" b="1" dirty="0">
                <a:latin typeface="Times New Roman" panose="02020603050405020304" pitchFamily="2" charset="0"/>
                <a:ea typeface="宋体" panose="02010600030101010101" pitchFamily="2" charset="-122"/>
                <a:cs typeface="Times New Roman" panose="02020603050405020304" pitchFamily="2" charset="0"/>
              </a:rPr>
              <a:t>静态路由</a:t>
            </a:r>
          </a:p>
          <a:p>
            <a:pPr marL="609600" indent="-609600">
              <a:buFont typeface="Wingdings" panose="05000000000000000000" pitchFamily="2" charset="2"/>
              <a:buChar char="l"/>
              <a:defRPr/>
            </a:pPr>
            <a:r>
              <a:rPr lang="zh-CN" altLang="en-US" sz="2700" b="1" dirty="0">
                <a:latin typeface="Times New Roman" panose="02020603050405020304" pitchFamily="2" charset="0"/>
                <a:ea typeface="宋体" panose="02010600030101010101" pitchFamily="2" charset="-122"/>
                <a:cs typeface="Times New Roman" panose="02020603050405020304" pitchFamily="2" charset="0"/>
              </a:rPr>
              <a:t>静态路由中的默认路由</a:t>
            </a:r>
          </a:p>
          <a:p>
            <a:pPr marL="609600" indent="-609600">
              <a:buFont typeface="Wingdings" panose="05000000000000000000" pitchFamily="2" charset="2"/>
              <a:buChar char="l"/>
              <a:defRPr/>
            </a:pPr>
            <a:endParaRPr lang="zh-CN" altLang="en-US" sz="2700" dirty="0">
              <a:latin typeface="Times New Roman" panose="02020603050405020304" pitchFamily="2" charset="0"/>
              <a:ea typeface="宋体" panose="02010600030101010101" pitchFamily="2" charset="-122"/>
              <a:cs typeface="Times New Roman" panose="02020603050405020304" pitchFamily="2" charset="0"/>
            </a:endParaRPr>
          </a:p>
          <a:p>
            <a:pPr marL="0" indent="0" eaLnBrk="1" hangingPunct="1">
              <a:lnSpc>
                <a:spcPct val="90000"/>
              </a:lnSpc>
              <a:buNone/>
              <a:defRPr/>
            </a:pPr>
            <a:endParaRPr lang="zh-CN" altLang="en-US" sz="2800" dirty="0">
              <a:effectLst>
                <a:outerShdw blurRad="38100" dist="38100" dir="2700000" algn="tl">
                  <a:srgbClr val="C0C0C0"/>
                </a:outerShdw>
              </a:effectLst>
              <a:latin typeface="Times New Roman" panose="02020603050405020304" pitchFamily="2" charset="0"/>
              <a:ea typeface="宋体" panose="02010600030101010101" pitchFamily="2" charset="-122"/>
              <a:cs typeface="Times New Roman" panose="02020603050405020304" pitchFamily="2" charset="0"/>
            </a:endParaRPr>
          </a:p>
        </p:txBody>
      </p:sp>
      <p:sp>
        <p:nvSpPr>
          <p:cNvPr id="2" name="灯片编号占位符 1"/>
          <p:cNvSpPr>
            <a:spLocks noGrp="1"/>
          </p:cNvSpPr>
          <p:nvPr>
            <p:ph type="sldNum" sz="quarter" idx="12"/>
          </p:nvPr>
        </p:nvSpPr>
        <p:spPr/>
        <p:txBody>
          <a:bodyPr/>
          <a:lstStyle/>
          <a:p>
            <a:fld id="{4E00ECAF-8EDC-4D65-999E-788367C3CFD3}" type="slidenum">
              <a:rPr lang="zh-CN" altLang="en-US" smtClean="0">
                <a:latin typeface="Times New Roman" panose="02020603050405020304" pitchFamily="2" charset="0"/>
                <a:ea typeface="宋体" panose="02010600030101010101" pitchFamily="2" charset="-122"/>
                <a:cs typeface="Times New Roman" panose="02020603050405020304" pitchFamily="2" charset="0"/>
              </a:rPr>
              <a:t>2</a:t>
            </a:fld>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矩形 5121"/>
          <p:cNvSpPr>
            <a:spLocks noChangeArrowheads="1"/>
          </p:cNvSpPr>
          <p:nvPr/>
        </p:nvSpPr>
        <p:spPr bwMode="auto">
          <a:xfrm>
            <a:off x="827088" y="404813"/>
            <a:ext cx="749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路由器中的路由信息</a:t>
            </a:r>
          </a:p>
        </p:txBody>
      </p:sp>
      <p:sp>
        <p:nvSpPr>
          <p:cNvPr id="5124" name="直接连接符 5123"/>
          <p:cNvSpPr>
            <a:spLocks noChangeShapeType="1"/>
          </p:cNvSpPr>
          <p:nvPr/>
        </p:nvSpPr>
        <p:spPr bwMode="auto">
          <a:xfrm>
            <a:off x="6450013" y="2465944"/>
            <a:ext cx="0" cy="808038"/>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25" name="直接连接符 5124"/>
          <p:cNvSpPr>
            <a:spLocks noChangeShapeType="1"/>
          </p:cNvSpPr>
          <p:nvPr/>
        </p:nvSpPr>
        <p:spPr bwMode="auto">
          <a:xfrm flipV="1">
            <a:off x="2335213" y="2629457"/>
            <a:ext cx="442912" cy="4762"/>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26" name="直接连接符 5125"/>
          <p:cNvSpPr>
            <a:spLocks noChangeShapeType="1"/>
          </p:cNvSpPr>
          <p:nvPr/>
        </p:nvSpPr>
        <p:spPr bwMode="auto">
          <a:xfrm>
            <a:off x="6245225" y="2778682"/>
            <a:ext cx="214313" cy="0"/>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27" name="直接连接符 5126"/>
          <p:cNvSpPr>
            <a:spLocks noChangeShapeType="1"/>
          </p:cNvSpPr>
          <p:nvPr/>
        </p:nvSpPr>
        <p:spPr bwMode="auto">
          <a:xfrm>
            <a:off x="6477000" y="2940607"/>
            <a:ext cx="247650" cy="0"/>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28" name="直接连接符 5127"/>
          <p:cNvSpPr>
            <a:spLocks noChangeShapeType="1"/>
          </p:cNvSpPr>
          <p:nvPr/>
        </p:nvSpPr>
        <p:spPr bwMode="auto">
          <a:xfrm>
            <a:off x="2314575" y="3172382"/>
            <a:ext cx="481013" cy="0"/>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29" name="直接连接符 5128"/>
          <p:cNvSpPr>
            <a:spLocks noChangeShapeType="1"/>
          </p:cNvSpPr>
          <p:nvPr/>
        </p:nvSpPr>
        <p:spPr bwMode="auto">
          <a:xfrm>
            <a:off x="2811463" y="2738994"/>
            <a:ext cx="628650" cy="3175"/>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30" name="直接连接符 5129"/>
          <p:cNvSpPr>
            <a:spLocks noChangeShapeType="1"/>
          </p:cNvSpPr>
          <p:nvPr/>
        </p:nvSpPr>
        <p:spPr bwMode="auto">
          <a:xfrm>
            <a:off x="2803525" y="2415144"/>
            <a:ext cx="0" cy="1014413"/>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31" name="矩形 5130"/>
          <p:cNvSpPr>
            <a:spLocks noChangeArrowheads="1"/>
          </p:cNvSpPr>
          <p:nvPr/>
        </p:nvSpPr>
        <p:spPr bwMode="auto">
          <a:xfrm>
            <a:off x="6483626" y="2244779"/>
            <a:ext cx="974626"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b="1" dirty="0">
                <a:solidFill>
                  <a:srgbClr val="000000"/>
                </a:solidFill>
                <a:latin typeface="Times New Roman" panose="02020603050405020304" pitchFamily="2" charset="0"/>
                <a:cs typeface="Times New Roman" panose="02020603050405020304" pitchFamily="2" charset="0"/>
              </a:rPr>
              <a:t>192.168.1.0</a:t>
            </a:r>
          </a:p>
        </p:txBody>
      </p:sp>
      <p:sp>
        <p:nvSpPr>
          <p:cNvPr id="5132" name="矩形 5131"/>
          <p:cNvSpPr>
            <a:spLocks noChangeArrowheads="1"/>
          </p:cNvSpPr>
          <p:nvPr/>
        </p:nvSpPr>
        <p:spPr bwMode="auto">
          <a:xfrm>
            <a:off x="2125663" y="1772207"/>
            <a:ext cx="666849"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b="1">
                <a:solidFill>
                  <a:srgbClr val="000000"/>
                </a:solidFill>
                <a:latin typeface="Times New Roman" panose="02020603050405020304" pitchFamily="2" charset="0"/>
                <a:cs typeface="Times New Roman" panose="02020603050405020304" pitchFamily="2" charset="0"/>
              </a:rPr>
              <a:t>10.1.1.0</a:t>
            </a:r>
          </a:p>
        </p:txBody>
      </p:sp>
      <p:sp>
        <p:nvSpPr>
          <p:cNvPr id="5134" name="直接连接符 5133"/>
          <p:cNvSpPr>
            <a:spLocks noChangeShapeType="1"/>
          </p:cNvSpPr>
          <p:nvPr/>
        </p:nvSpPr>
        <p:spPr bwMode="auto">
          <a:xfrm flipH="1">
            <a:off x="3773488" y="2440944"/>
            <a:ext cx="11901" cy="2426659"/>
          </a:xfrm>
          <a:prstGeom prst="line">
            <a:avLst/>
          </a:prstGeom>
          <a:noFill/>
          <a:ln w="38100">
            <a:solidFill>
              <a:srgbClr val="333399"/>
            </a:solidFill>
            <a:round/>
            <a:tailEnd type="triangle" w="med" len="med"/>
          </a:ln>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135" name="任意多边形 5134"/>
          <p:cNvSpPr>
            <a:spLocks noChangeArrowheads="1"/>
          </p:cNvSpPr>
          <p:nvPr/>
        </p:nvSpPr>
        <p:spPr bwMode="auto">
          <a:xfrm>
            <a:off x="3270250" y="2067482"/>
            <a:ext cx="2679700" cy="1193800"/>
          </a:xfrm>
          <a:custGeom>
            <a:avLst/>
            <a:gdLst>
              <a:gd name="T0" fmla="*/ 2147483646 w 1688"/>
              <a:gd name="T1" fmla="*/ 2147483646 h 752"/>
              <a:gd name="T2" fmla="*/ 0 w 1688"/>
              <a:gd name="T3" fmla="*/ 2147483646 h 752"/>
              <a:gd name="T4" fmla="*/ 2147483646 w 1688"/>
              <a:gd name="T5" fmla="*/ 2147483646 h 752"/>
              <a:gd name="T6" fmla="*/ 2147483646 w 1688"/>
              <a:gd name="T7" fmla="*/ 2147483646 h 752"/>
              <a:gd name="T8" fmla="*/ 2147483646 w 1688"/>
              <a:gd name="T9" fmla="*/ 2147483646 h 752"/>
              <a:gd name="T10" fmla="*/ 2147483646 w 1688"/>
              <a:gd name="T11" fmla="*/ 0 h 752"/>
              <a:gd name="T12" fmla="*/ 2147483646 w 1688"/>
              <a:gd name="T13" fmla="*/ 2147483646 h 752"/>
              <a:gd name="T14" fmla="*/ 2147483646 w 1688"/>
              <a:gd name="T15" fmla="*/ 2147483646 h 752"/>
              <a:gd name="T16" fmla="*/ 2147483646 w 1688"/>
              <a:gd name="T17" fmla="*/ 2147483646 h 752"/>
              <a:gd name="T18" fmla="*/ 2147483646 w 1688"/>
              <a:gd name="T19" fmla="*/ 2147483646 h 7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8" h="752">
                <a:moveTo>
                  <a:pt x="328" y="104"/>
                </a:moveTo>
                <a:lnTo>
                  <a:pt x="0" y="432"/>
                </a:lnTo>
                <a:lnTo>
                  <a:pt x="720" y="752"/>
                </a:lnTo>
                <a:lnTo>
                  <a:pt x="1528" y="712"/>
                </a:lnTo>
                <a:lnTo>
                  <a:pt x="1688" y="408"/>
                </a:lnTo>
                <a:lnTo>
                  <a:pt x="1024" y="0"/>
                </a:lnTo>
                <a:lnTo>
                  <a:pt x="328" y="112"/>
                </a:lnTo>
                <a:lnTo>
                  <a:pt x="720" y="744"/>
                </a:lnTo>
                <a:lnTo>
                  <a:pt x="960" y="24"/>
                </a:lnTo>
                <a:lnTo>
                  <a:pt x="1552" y="720"/>
                </a:lnTo>
              </a:path>
            </a:pathLst>
          </a:custGeom>
          <a:noFill/>
          <a:ln w="38100">
            <a:solidFill>
              <a:schemeClr val="accent2"/>
            </a:solidFill>
            <a:round/>
          </a:ln>
          <a:effectLst>
            <a:outerShdw dist="3592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pic>
        <p:nvPicPr>
          <p:cNvPr id="5137" name="图片 5136" descr="Rout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2526269"/>
            <a:ext cx="609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图片 5137" descr="Rout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2983469"/>
            <a:ext cx="609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图片 5138" descr="Rout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3059669"/>
            <a:ext cx="609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图片 5139" descr="Rout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2069069"/>
            <a:ext cx="609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1" name="图片 5140" descr="Rout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1916669"/>
            <a:ext cx="6096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2" name="图片 5141" desc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992869"/>
            <a:ext cx="9906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3" name="图片 5142" desc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754869"/>
            <a:ext cx="9906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4" name="图片 5143" desc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0323" y="3739294"/>
            <a:ext cx="9906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灯片编号占位符 1"/>
          <p:cNvSpPr>
            <a:spLocks noGrp="1"/>
          </p:cNvSpPr>
          <p:nvPr>
            <p:ph type="sldNum" sz="quarter" idx="12"/>
          </p:nvPr>
        </p:nvSpPr>
        <p:spPr/>
        <p:txBody>
          <a:bodyPr/>
          <a:lstStyle/>
          <a:p>
            <a:fld id="{4E00ECAF-8EDC-4D65-999E-788367C3CFD3}" type="slidenum">
              <a:rPr lang="zh-CN" altLang="en-US" smtClean="0"/>
              <a:t>3</a:t>
            </a:fld>
            <a:endParaRPr lang="zh-CN" altLang="en-US"/>
          </a:p>
        </p:txBody>
      </p:sp>
      <p:sp>
        <p:nvSpPr>
          <p:cNvPr id="3" name="矩形 2"/>
          <p:cNvSpPr/>
          <p:nvPr/>
        </p:nvSpPr>
        <p:spPr>
          <a:xfrm>
            <a:off x="3404443" y="1836876"/>
            <a:ext cx="798413" cy="655525"/>
          </a:xfrm>
          <a:prstGeom prst="rect">
            <a:avLst/>
          </a:prstGeom>
          <a:solidFill>
            <a:srgbClr val="FFFF00">
              <a:alpha val="3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5133" name="矩形 5132"/>
          <p:cNvSpPr>
            <a:spLocks noChangeArrowheads="1"/>
          </p:cNvSpPr>
          <p:nvPr/>
        </p:nvSpPr>
        <p:spPr bwMode="auto">
          <a:xfrm>
            <a:off x="2969100" y="2233799"/>
            <a:ext cx="808037" cy="338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584" tIns="51793" rIns="103584" bIns="51793">
            <a:spAutoFit/>
          </a:bodyPr>
          <a:lstStyle>
            <a:lvl1pPr defTabSz="10287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lnSpc>
                <a:spcPct val="95000"/>
              </a:lnSpc>
              <a:spcBef>
                <a:spcPct val="10000"/>
              </a:spcBef>
              <a:buFontTx/>
              <a:buNone/>
            </a:pPr>
            <a:r>
              <a:rPr lang="en-US" altLang="zh-CN" sz="1600" b="1" dirty="0">
                <a:solidFill>
                  <a:schemeClr val="tx2"/>
                </a:solidFill>
                <a:latin typeface="Times New Roman" panose="02020603050405020304" pitchFamily="2" charset="0"/>
                <a:cs typeface="Times New Roman" panose="02020603050405020304" pitchFamily="2" charset="0"/>
              </a:rPr>
              <a:t>g1/0</a:t>
            </a:r>
          </a:p>
        </p:txBody>
      </p:sp>
      <p:sp>
        <p:nvSpPr>
          <p:cNvPr id="5136" name="矩形 5135"/>
          <p:cNvSpPr>
            <a:spLocks noChangeArrowheads="1"/>
          </p:cNvSpPr>
          <p:nvPr/>
        </p:nvSpPr>
        <p:spPr bwMode="auto">
          <a:xfrm>
            <a:off x="3834607" y="2333519"/>
            <a:ext cx="685800" cy="338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584" tIns="51793" rIns="103584" bIns="51793">
            <a:spAutoFit/>
          </a:bodyPr>
          <a:lstStyle>
            <a:lvl1pPr defTabSz="10287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lnSpc>
                <a:spcPct val="95000"/>
              </a:lnSpc>
              <a:spcBef>
                <a:spcPct val="10000"/>
              </a:spcBef>
              <a:buFontTx/>
              <a:buNone/>
            </a:pPr>
            <a:r>
              <a:rPr lang="en-US" altLang="zh-CN" sz="1600" b="1" dirty="0">
                <a:solidFill>
                  <a:schemeClr val="tx2"/>
                </a:solidFill>
                <a:latin typeface="Times New Roman" panose="02020603050405020304" pitchFamily="2" charset="0"/>
                <a:cs typeface="Times New Roman" panose="02020603050405020304" pitchFamily="2" charset="0"/>
              </a:rPr>
              <a:t>S2/0</a:t>
            </a:r>
          </a:p>
        </p:txBody>
      </p:sp>
      <p:graphicFrame>
        <p:nvGraphicFramePr>
          <p:cNvPr id="27" name="表格 26"/>
          <p:cNvGraphicFramePr/>
          <p:nvPr>
            <p:extLst>
              <p:ext uri="{D42A27DB-BD31-4B8C-83A1-F6EECF244321}">
                <p14:modId xmlns:p14="http://schemas.microsoft.com/office/powerpoint/2010/main" val="4162052125"/>
              </p:ext>
            </p:extLst>
          </p:nvPr>
        </p:nvGraphicFramePr>
        <p:xfrm>
          <a:off x="151005" y="4757263"/>
          <a:ext cx="8833604" cy="1786252"/>
        </p:xfrm>
        <a:graphic>
          <a:graphicData uri="http://schemas.openxmlformats.org/drawingml/2006/table">
            <a:tbl>
              <a:tblPr/>
              <a:tblGrid>
                <a:gridCol w="1534141">
                  <a:extLst>
                    <a:ext uri="{9D8B030D-6E8A-4147-A177-3AD203B41FA5}">
                      <a16:colId xmlns:a16="http://schemas.microsoft.com/office/drawing/2014/main" val="20000"/>
                    </a:ext>
                  </a:extLst>
                </a:gridCol>
                <a:gridCol w="1922324">
                  <a:extLst>
                    <a:ext uri="{9D8B030D-6E8A-4147-A177-3AD203B41FA5}">
                      <a16:colId xmlns:a16="http://schemas.microsoft.com/office/drawing/2014/main" val="20001"/>
                    </a:ext>
                  </a:extLst>
                </a:gridCol>
                <a:gridCol w="1781014">
                  <a:extLst>
                    <a:ext uri="{9D8B030D-6E8A-4147-A177-3AD203B41FA5}">
                      <a16:colId xmlns:a16="http://schemas.microsoft.com/office/drawing/2014/main" val="20002"/>
                    </a:ext>
                  </a:extLst>
                </a:gridCol>
                <a:gridCol w="1270329">
                  <a:extLst>
                    <a:ext uri="{9D8B030D-6E8A-4147-A177-3AD203B41FA5}">
                      <a16:colId xmlns:a16="http://schemas.microsoft.com/office/drawing/2014/main" val="20003"/>
                    </a:ext>
                  </a:extLst>
                </a:gridCol>
                <a:gridCol w="1162898">
                  <a:extLst>
                    <a:ext uri="{9D8B030D-6E8A-4147-A177-3AD203B41FA5}">
                      <a16:colId xmlns:a16="http://schemas.microsoft.com/office/drawing/2014/main" val="20004"/>
                    </a:ext>
                  </a:extLst>
                </a:gridCol>
                <a:gridCol w="1162898">
                  <a:extLst>
                    <a:ext uri="{9D8B030D-6E8A-4147-A177-3AD203B41FA5}">
                      <a16:colId xmlns:a16="http://schemas.microsoft.com/office/drawing/2014/main" val="20005"/>
                    </a:ext>
                  </a:extLst>
                </a:gridCol>
              </a:tblGrid>
              <a:tr h="457524">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solidFill>
                            <a:schemeClr val="bg1"/>
                          </a:solidFill>
                          <a:latin typeface="Times New Roman" panose="02020603050405020304" pitchFamily="2" charset="0"/>
                          <a:ea typeface="宋体" panose="02010600030101010101" pitchFamily="2" charset="-122"/>
                        </a:rPr>
                        <a:t>路由来源</a:t>
                      </a:r>
                    </a:p>
                  </a:txBody>
                  <a:tcPr marT="45752" marB="45752">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A4001B">
                        <a:alpha val="100000"/>
                      </a:srgbClr>
                    </a:solid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solidFill>
                            <a:schemeClr val="bg1"/>
                          </a:solidFill>
                          <a:latin typeface="Times New Roman" panose="02020603050405020304" pitchFamily="2" charset="0"/>
                          <a:ea typeface="宋体" panose="02010600030101010101" pitchFamily="2" charset="-122"/>
                        </a:rPr>
                        <a:t>目的网络</a:t>
                      </a:r>
                      <a:r>
                        <a:rPr lang="en-US" altLang="zh-CN" sz="2000" b="1" dirty="0">
                          <a:solidFill>
                            <a:schemeClr val="bg1"/>
                          </a:solidFill>
                          <a:latin typeface="Times New Roman" panose="02020603050405020304" pitchFamily="2" charset="0"/>
                          <a:ea typeface="宋体" panose="02010600030101010101" pitchFamily="2" charset="-122"/>
                        </a:rPr>
                        <a:t>/</a:t>
                      </a:r>
                      <a:r>
                        <a:rPr lang="zh-CN" altLang="en-US" sz="2000" b="1" dirty="0">
                          <a:solidFill>
                            <a:schemeClr val="bg1"/>
                          </a:solidFill>
                          <a:latin typeface="Times New Roman" panose="02020603050405020304" pitchFamily="2" charset="0"/>
                          <a:ea typeface="宋体" panose="02010600030101010101" pitchFamily="2" charset="-122"/>
                        </a:rPr>
                        <a:t>掩码</a:t>
                      </a:r>
                    </a:p>
                  </a:txBody>
                  <a:tcPr marT="45752" marB="45752">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A4001B">
                        <a:alpha val="100000"/>
                      </a:srgbClr>
                    </a:solidFill>
                  </a:tcPr>
                </a:tc>
                <a:tc>
                  <a:txBody>
                    <a:bodyPr/>
                    <a:lstStyle/>
                    <a:p>
                      <a:pPr marL="0" lvl="0" indent="0" algn="ctr">
                        <a:buNone/>
                      </a:pPr>
                      <a:r>
                        <a:rPr lang="en-US" altLang="zh-CN" sz="2000" b="1" dirty="0">
                          <a:solidFill>
                            <a:schemeClr val="bg1"/>
                          </a:solidFill>
                          <a:latin typeface="Times New Roman" panose="02020603050405020304" pitchFamily="2" charset="0"/>
                          <a:ea typeface="宋体" panose="02010600030101010101" pitchFamily="2" charset="-122"/>
                        </a:rPr>
                        <a:t> </a:t>
                      </a:r>
                      <a:r>
                        <a:rPr lang="zh-CN" altLang="en-US" sz="2000" b="1" dirty="0">
                          <a:solidFill>
                            <a:schemeClr val="bg1"/>
                          </a:solidFill>
                          <a:latin typeface="Times New Roman" panose="02020603050405020304" pitchFamily="2" charset="0"/>
                          <a:ea typeface="宋体" panose="02010600030101010101" pitchFamily="2" charset="-122"/>
                        </a:rPr>
                        <a:t>下一跳地址</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28575" cap="flat" cmpd="sng">
                      <a:solidFill>
                        <a:schemeClr val="tx1"/>
                      </a:solidFill>
                      <a:prstDash val="soli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4001B">
                        <a:alpha val="100000"/>
                      </a:srgbClr>
                    </a:solid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b="1" dirty="0">
                          <a:solidFill>
                            <a:schemeClr val="bg1"/>
                          </a:solidFill>
                          <a:latin typeface="Times New Roman" panose="02020603050405020304" pitchFamily="2" charset="0"/>
                          <a:ea typeface="宋体" panose="02010600030101010101" pitchFamily="2" charset="-122"/>
                        </a:rPr>
                        <a:t>出接口</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A4001B">
                        <a:alpha val="100000"/>
                      </a:srgbClr>
                    </a:solidFill>
                  </a:tcPr>
                </a:tc>
                <a:tc>
                  <a:txBody>
                    <a:bodyPr/>
                    <a:lstStyle/>
                    <a:p>
                      <a:pPr marL="0" lvl="0" indent="0" algn="ctr">
                        <a:buNone/>
                      </a:pPr>
                      <a:r>
                        <a:rPr lang="zh-CN" altLang="en-US" sz="1800" b="1" kern="1200" dirty="0">
                          <a:solidFill>
                            <a:schemeClr val="bg1"/>
                          </a:solidFill>
                          <a:latin typeface="Times New Roman" panose="02020603050405020304" pitchFamily="2" charset="0"/>
                          <a:ea typeface="宋体" panose="02010600030101010101" pitchFamily="2" charset="-122"/>
                          <a:cs typeface="+mn-cs"/>
                        </a:rPr>
                        <a:t>路由开销</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28575" cap="flat" cmpd="sng">
                      <a:solidFill>
                        <a:schemeClr val="tx1"/>
                      </a:solidFill>
                      <a:prstDash val="soli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4001B">
                        <a:alpha val="100000"/>
                      </a:srgbClr>
                    </a:solidFill>
                  </a:tcPr>
                </a:tc>
                <a:tc>
                  <a:txBody>
                    <a:bodyPr/>
                    <a:lstStyle/>
                    <a:p>
                      <a:pPr marL="0" lvl="0" indent="0" algn="ctr">
                        <a:buNone/>
                      </a:pPr>
                      <a:r>
                        <a:rPr lang="zh-CN" altLang="en-US" sz="1800" b="1" dirty="0">
                          <a:solidFill>
                            <a:schemeClr val="bg1"/>
                          </a:solidFill>
                          <a:latin typeface="Times New Roman" panose="02020603050405020304" pitchFamily="2" charset="0"/>
                          <a:ea typeface="宋体" panose="02010600030101010101" pitchFamily="2" charset="-122"/>
                        </a:rPr>
                        <a:t>管理距离</a:t>
                      </a:r>
                    </a:p>
                  </a:txBody>
                  <a:tcPr marT="45752" marB="45752">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4001B">
                        <a:alpha val="100000"/>
                      </a:srgbClr>
                    </a:solidFill>
                  </a:tcPr>
                </a:tc>
                <a:extLst>
                  <a:ext uri="{0D108BD9-81ED-4DB2-BD59-A6C34878D82A}">
                    <a16:rowId xmlns:a16="http://schemas.microsoft.com/office/drawing/2014/main" val="10000"/>
                  </a:ext>
                </a:extLst>
              </a:tr>
              <a:tr h="442274">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dirty="0">
                          <a:latin typeface="Times New Roman" panose="02020603050405020304" pitchFamily="2" charset="0"/>
                          <a:ea typeface="宋体" panose="02010600030101010101" pitchFamily="2" charset="-122"/>
                        </a:rPr>
                        <a:t>直连路由</a:t>
                      </a:r>
                    </a:p>
                  </a:txBody>
                  <a:tcPr marT="45752" marB="45752">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en-US" altLang="zh-CN" sz="2000" dirty="0">
                          <a:latin typeface="Times New Roman" panose="02020603050405020304" pitchFamily="2" charset="0"/>
                          <a:ea typeface="宋体" panose="02010600030101010101" pitchFamily="2" charset="-122"/>
                        </a:rPr>
                        <a:t>10.1.1.0/24</a:t>
                      </a:r>
                    </a:p>
                  </a:txBody>
                  <a:tcPr marT="45752" marB="45752">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10.1.1.1</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en-US" altLang="zh-CN" sz="2000" dirty="0">
                          <a:latin typeface="Times New Roman" panose="02020603050405020304" pitchFamily="2" charset="0"/>
                          <a:ea typeface="宋体" panose="02010600030101010101" pitchFamily="2" charset="-122"/>
                        </a:rPr>
                        <a:t>g1/0</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0</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0</a:t>
                      </a:r>
                    </a:p>
                  </a:txBody>
                  <a:tcPr marT="45752" marB="45752">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3227">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000" dirty="0">
                          <a:latin typeface="Times New Roman" panose="02020603050405020304" pitchFamily="2" charset="0"/>
                          <a:ea typeface="宋体" panose="02010600030101010101" pitchFamily="2" charset="-122"/>
                        </a:rPr>
                        <a:t>动态路由</a:t>
                      </a:r>
                    </a:p>
                  </a:txBody>
                  <a:tcPr marT="45752" marB="45752">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en-US" altLang="zh-CN" sz="2000" dirty="0">
                          <a:latin typeface="Times New Roman" panose="02020603050405020304" pitchFamily="2" charset="0"/>
                          <a:ea typeface="宋体" panose="02010600030101010101" pitchFamily="2" charset="-122"/>
                        </a:rPr>
                        <a:t>192.168.1.0/24</a:t>
                      </a:r>
                    </a:p>
                  </a:txBody>
                  <a:tcPr marT="45752" marB="45752">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172.16.1.2</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en-US" altLang="zh-CN" sz="2000" dirty="0">
                          <a:latin typeface="Times New Roman" panose="02020603050405020304" pitchFamily="2" charset="0"/>
                          <a:ea typeface="宋体" panose="02010600030101010101" pitchFamily="2" charset="-122"/>
                        </a:rPr>
                        <a:t>S3/0 </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solidFill>
                        <a:schemeClr val="tx1"/>
                      </a:solidFill>
                      <a:prstDash val="soli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20</a:t>
                      </a:r>
                    </a:p>
                  </a:txBody>
                  <a:tcPr marT="45752" marB="45752">
                    <a:lnL w="12700"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110</a:t>
                      </a:r>
                    </a:p>
                  </a:txBody>
                  <a:tcPr marT="45752" marB="45752">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3227">
                <a:tc>
                  <a:txBody>
                    <a:bodyPr/>
                    <a:lstStyle/>
                    <a:p>
                      <a:pPr marL="0" lvl="0" indent="0" algn="ctr">
                        <a:buNone/>
                      </a:pPr>
                      <a:r>
                        <a:rPr lang="zh-CN" altLang="en-US" sz="2000" dirty="0">
                          <a:latin typeface="Times New Roman" panose="02020603050405020304" pitchFamily="2" charset="0"/>
                          <a:ea typeface="宋体" panose="02010600030101010101" pitchFamily="2" charset="-122"/>
                        </a:rPr>
                        <a:t>静态路由</a:t>
                      </a:r>
                    </a:p>
                  </a:txBody>
                  <a:tcPr marT="45752" marB="45752">
                    <a:lnL w="28575" cap="flat" cmpd="sng">
                      <a:solidFill>
                        <a:schemeClr val="tx1"/>
                      </a:solidFill>
                      <a:prstDash val="solid"/>
                      <a:headEnd type="none" w="med" len="med"/>
                      <a:tailEnd type="none" w="med" len="med"/>
                    </a:lnL>
                    <a:lnR w="12700" cap="flat" cmpd="sng" algn="ctr">
                      <a:solidFill>
                        <a:schemeClr val="tx1"/>
                      </a:solidFill>
                      <a:prstDash val="solid"/>
                      <a:roun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192.168.2.0/24</a:t>
                      </a:r>
                    </a:p>
                  </a:txBody>
                  <a:tcPr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172.16.1.3</a:t>
                      </a:r>
                    </a:p>
                  </a:txBody>
                  <a:tcPr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2000" dirty="0">
                          <a:latin typeface="Times New Roman" panose="02020603050405020304" pitchFamily="2" charset="0"/>
                          <a:ea typeface="宋体" panose="02010600030101010101" pitchFamily="2" charset="-122"/>
                        </a:rPr>
                        <a:t>S2/0 </a:t>
                      </a:r>
                    </a:p>
                  </a:txBody>
                  <a:tcPr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0</a:t>
                      </a:r>
                    </a:p>
                  </a:txBody>
                  <a:tcPr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p>
                      <a:pPr marL="0" lvl="0" indent="0" algn="ctr">
                        <a:buNone/>
                      </a:pPr>
                      <a:r>
                        <a:rPr lang="en-US" altLang="zh-CN" sz="2000" dirty="0">
                          <a:latin typeface="Times New Roman" panose="02020603050405020304" pitchFamily="2" charset="0"/>
                          <a:ea typeface="宋体" panose="02010600030101010101" pitchFamily="2" charset="-122"/>
                        </a:rPr>
                        <a:t>1</a:t>
                      </a:r>
                    </a:p>
                  </a:txBody>
                  <a:tcPr marT="45752" marB="45752">
                    <a:lnL w="12700" cap="flat" cmpd="sng" algn="ctr">
                      <a:solidFill>
                        <a:schemeClr val="tx1"/>
                      </a:solidFill>
                      <a:prstDash val="solid"/>
                      <a:round/>
                      <a:headEnd type="none" w="med" len="med"/>
                      <a:tailEnd type="none" w="med" len="med"/>
                    </a:lnL>
                    <a:lnR w="28575" cap="flat" cmpd="sng">
                      <a:solidFill>
                        <a:schemeClr val="tx1"/>
                      </a:solidFill>
                      <a:prstDash val="solid"/>
                      <a:headEnd type="none" w="med" len="med"/>
                      <a:tailEnd type="none" w="med" len="med"/>
                    </a:lnR>
                    <a:lnT w="12700" cap="flat" cmpd="sng" algn="ctr">
                      <a:solidFill>
                        <a:schemeClr val="tx1"/>
                      </a:solidFill>
                      <a:prstDash val="solid"/>
                      <a:roun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8" name="矩形 27"/>
          <p:cNvSpPr>
            <a:spLocks noChangeArrowheads="1"/>
          </p:cNvSpPr>
          <p:nvPr/>
        </p:nvSpPr>
        <p:spPr bwMode="auto">
          <a:xfrm>
            <a:off x="3851275" y="1811431"/>
            <a:ext cx="685800" cy="338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584" tIns="51793" rIns="103584" bIns="51793">
            <a:spAutoFit/>
          </a:bodyPr>
          <a:lstStyle>
            <a:lvl1pPr defTabSz="10287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lnSpc>
                <a:spcPct val="95000"/>
              </a:lnSpc>
              <a:spcBef>
                <a:spcPct val="10000"/>
              </a:spcBef>
              <a:buFontTx/>
              <a:buNone/>
            </a:pPr>
            <a:r>
              <a:rPr lang="en-US" altLang="zh-CN" sz="1600" b="1" dirty="0">
                <a:solidFill>
                  <a:schemeClr val="tx2"/>
                </a:solidFill>
                <a:latin typeface="Times New Roman" panose="02020603050405020304" pitchFamily="2" charset="0"/>
                <a:cs typeface="Times New Roman" panose="02020603050405020304" pitchFamily="2" charset="0"/>
              </a:rPr>
              <a:t>S3/0</a:t>
            </a:r>
          </a:p>
        </p:txBody>
      </p:sp>
      <p:sp>
        <p:nvSpPr>
          <p:cNvPr id="30" name="直接连接符 29"/>
          <p:cNvSpPr>
            <a:spLocks noChangeShapeType="1"/>
          </p:cNvSpPr>
          <p:nvPr/>
        </p:nvSpPr>
        <p:spPr bwMode="auto">
          <a:xfrm rot="5400000">
            <a:off x="4430713" y="3220132"/>
            <a:ext cx="0" cy="808038"/>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31" name="直接连接符 30"/>
          <p:cNvSpPr>
            <a:spLocks noChangeShapeType="1"/>
          </p:cNvSpPr>
          <p:nvPr/>
        </p:nvSpPr>
        <p:spPr bwMode="auto">
          <a:xfrm rot="5400000">
            <a:off x="4225925" y="3532870"/>
            <a:ext cx="214313" cy="0"/>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32" name="直接连接符 31"/>
          <p:cNvSpPr>
            <a:spLocks noChangeShapeType="1"/>
          </p:cNvSpPr>
          <p:nvPr/>
        </p:nvSpPr>
        <p:spPr bwMode="auto">
          <a:xfrm rot="5400000">
            <a:off x="4457700" y="3716061"/>
            <a:ext cx="247650" cy="0"/>
          </a:xfrm>
          <a:prstGeom prst="line">
            <a:avLst/>
          </a:prstGeom>
          <a:noFill/>
          <a:ln w="38100">
            <a:solidFill>
              <a:schemeClr val="accent2"/>
            </a:solidFill>
            <a:rou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pic>
        <p:nvPicPr>
          <p:cNvPr id="34" name="图片 33" desc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2678669"/>
            <a:ext cx="9906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矩形 34"/>
          <p:cNvSpPr>
            <a:spLocks noChangeArrowheads="1"/>
          </p:cNvSpPr>
          <p:nvPr/>
        </p:nvSpPr>
        <p:spPr bwMode="auto">
          <a:xfrm>
            <a:off x="4923060" y="3577528"/>
            <a:ext cx="974626"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b="1" dirty="0">
                <a:solidFill>
                  <a:srgbClr val="000000"/>
                </a:solidFill>
                <a:latin typeface="Times New Roman" panose="02020603050405020304" pitchFamily="2" charset="0"/>
                <a:cs typeface="Times New Roman" panose="02020603050405020304" pitchFamily="2" charset="0"/>
              </a:rPr>
              <a:t>192.168.2.0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矩形 7169"/>
          <p:cNvSpPr>
            <a:spLocks noChangeArrowheads="1"/>
          </p:cNvSpPr>
          <p:nvPr/>
        </p:nvSpPr>
        <p:spPr bwMode="auto">
          <a:xfrm>
            <a:off x="971550" y="419100"/>
            <a:ext cx="749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查看路由信息</a:t>
            </a:r>
          </a:p>
        </p:txBody>
      </p:sp>
      <p:sp>
        <p:nvSpPr>
          <p:cNvPr id="7171" name="矩形 7170"/>
          <p:cNvSpPr>
            <a:spLocks noChangeArrowheads="1"/>
          </p:cNvSpPr>
          <p:nvPr/>
        </p:nvSpPr>
        <p:spPr bwMode="auto">
          <a:xfrm>
            <a:off x="860424" y="1132840"/>
            <a:ext cx="8283575" cy="3121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marL="0" lvl="1" indent="0" eaLnBrk="1" hangingPunct="1">
              <a:buNone/>
            </a:pPr>
            <a:r>
              <a:rPr lang="en-US" altLang="zh-CN" sz="2000" b="1" i="1" dirty="0" err="1">
                <a:latin typeface="Times New Roman" panose="02020603050405020304" pitchFamily="2" charset="0"/>
                <a:cs typeface="Times New Roman" panose="02020603050405020304" pitchFamily="2" charset="0"/>
              </a:rPr>
              <a:t>router#</a:t>
            </a:r>
            <a:r>
              <a:rPr lang="en-US" altLang="zh-CN" sz="2000" b="1" i="1" dirty="0" err="1">
                <a:highlight>
                  <a:srgbClr val="FFFF00"/>
                </a:highlight>
                <a:latin typeface="Times New Roman" panose="02020603050405020304" pitchFamily="2" charset="0"/>
                <a:cs typeface="Times New Roman" panose="02020603050405020304" pitchFamily="2" charset="0"/>
              </a:rPr>
              <a:t>display ip routing-table</a:t>
            </a:r>
            <a:endParaRPr lang="zh-CN" altLang="en-US" sz="2000" b="1" i="1" dirty="0">
              <a:latin typeface="Times New Roman" panose="02020603050405020304" pitchFamily="2" charset="0"/>
              <a:cs typeface="Times New Roman" panose="02020603050405020304" pitchFamily="2" charset="0"/>
            </a:endParaRPr>
          </a:p>
          <a:p>
            <a:pPr marL="0" lvl="1" indent="0" eaLnBrk="1" hangingPunct="1">
              <a:buNone/>
            </a:pPr>
            <a:r>
              <a:rPr lang="en-US" altLang="zh-CN" sz="2000" b="1" dirty="0">
                <a:latin typeface="Times New Roman" panose="02020603050405020304" pitchFamily="2" charset="0"/>
                <a:cs typeface="Times New Roman" panose="02020603050405020304" pitchFamily="2" charset="0"/>
              </a:rPr>
              <a:t>Destination/Mask</a:t>
            </a:r>
            <a:r>
              <a:rPr lang="zh-CN" altLang="en-US" sz="2000" b="1" dirty="0">
                <a:latin typeface="Times New Roman" panose="02020603050405020304" pitchFamily="2" charset="0"/>
                <a:cs typeface="Times New Roman" panose="02020603050405020304" pitchFamily="2" charset="0"/>
              </a:rPr>
              <a:t>：目的网络地址</a:t>
            </a:r>
            <a:r>
              <a:rPr lang="en-US" altLang="zh-CN" sz="2000" b="1" dirty="0">
                <a:latin typeface="Times New Roman" panose="02020603050405020304" pitchFamily="2" charset="0"/>
                <a:cs typeface="Times New Roman" panose="02020603050405020304" pitchFamily="2" charset="0"/>
              </a:rPr>
              <a:t>/</a:t>
            </a:r>
            <a:r>
              <a:rPr lang="zh-CN" altLang="en-US" sz="2000" b="1" dirty="0">
                <a:latin typeface="Times New Roman" panose="02020603050405020304" pitchFamily="2" charset="0"/>
                <a:cs typeface="Times New Roman" panose="02020603050405020304" pitchFamily="2" charset="0"/>
              </a:rPr>
              <a:t>掩码</a:t>
            </a:r>
          </a:p>
          <a:p>
            <a:pPr marL="0" lvl="1" indent="0" eaLnBrk="1" hangingPunct="1">
              <a:buNone/>
            </a:pPr>
            <a:r>
              <a:rPr lang="en-US" altLang="zh-CN" sz="2000" b="1" dirty="0">
                <a:latin typeface="Times New Roman" panose="02020603050405020304" pitchFamily="2" charset="0"/>
                <a:cs typeface="Times New Roman" panose="02020603050405020304" pitchFamily="2" charset="0"/>
              </a:rPr>
              <a:t>Proto</a:t>
            </a:r>
            <a:r>
              <a:rPr lang="zh-CN" altLang="en-US" sz="2000" b="1" dirty="0">
                <a:latin typeface="Times New Roman" panose="02020603050405020304" pitchFamily="2" charset="0"/>
                <a:cs typeface="Times New Roman" panose="02020603050405020304" pitchFamily="2" charset="0"/>
              </a:rPr>
              <a:t>：路由协议类型，</a:t>
            </a:r>
            <a:r>
              <a:rPr lang="en-US" altLang="zh-CN" sz="2000" b="1" dirty="0">
                <a:latin typeface="Times New Roman" panose="02020603050405020304" pitchFamily="2" charset="0"/>
                <a:cs typeface="Times New Roman" panose="02020603050405020304" pitchFamily="2" charset="0"/>
              </a:rPr>
              <a:t>Direct</a:t>
            </a:r>
            <a:r>
              <a:rPr lang="zh-CN" altLang="en-US" sz="2000" b="1" dirty="0">
                <a:latin typeface="Times New Roman" panose="02020603050405020304" pitchFamily="2" charset="0"/>
                <a:cs typeface="Times New Roman" panose="02020603050405020304" pitchFamily="2" charset="0"/>
              </a:rPr>
              <a:t>表示直连路由</a:t>
            </a:r>
          </a:p>
          <a:p>
            <a:pPr marL="0" lvl="1" indent="0" eaLnBrk="1" hangingPunct="1">
              <a:buNone/>
            </a:pPr>
            <a:r>
              <a:rPr lang="en-US" altLang="zh-CN" sz="2000" b="1" dirty="0">
                <a:latin typeface="Times New Roman" panose="02020603050405020304" pitchFamily="2" charset="0"/>
                <a:cs typeface="Times New Roman" panose="02020603050405020304" pitchFamily="2" charset="0"/>
              </a:rPr>
              <a:t>Pre</a:t>
            </a:r>
            <a:r>
              <a:rPr lang="zh-CN" altLang="en-US" sz="2000" b="1" dirty="0">
                <a:latin typeface="Times New Roman" panose="02020603050405020304" pitchFamily="2" charset="0"/>
                <a:cs typeface="Times New Roman" panose="02020603050405020304" pitchFamily="2" charset="0"/>
              </a:rPr>
              <a:t>：路由优先级，数值越小优先级越高，直连路由默认优先级为</a:t>
            </a:r>
            <a:r>
              <a:rPr lang="en-US" altLang="zh-CN" sz="2000" b="1" dirty="0">
                <a:latin typeface="Times New Roman" panose="02020603050405020304" pitchFamily="2" charset="0"/>
                <a:cs typeface="Times New Roman" panose="02020603050405020304" pitchFamily="2" charset="0"/>
              </a:rPr>
              <a:t> 0</a:t>
            </a:r>
          </a:p>
          <a:p>
            <a:pPr marL="0" lvl="1" indent="0" eaLnBrk="1" hangingPunct="1">
              <a:buNone/>
            </a:pPr>
            <a:r>
              <a:rPr lang="en-US" altLang="zh-CN" sz="2000" b="1" dirty="0">
                <a:latin typeface="Times New Roman" panose="02020603050405020304" pitchFamily="2" charset="0"/>
                <a:cs typeface="Times New Roman" panose="02020603050405020304" pitchFamily="2" charset="0"/>
              </a:rPr>
              <a:t>Cost</a:t>
            </a:r>
            <a:r>
              <a:rPr lang="zh-CN" altLang="en-US" sz="2000" b="1" dirty="0">
                <a:latin typeface="Times New Roman" panose="02020603050405020304" pitchFamily="2" charset="0"/>
                <a:cs typeface="Times New Roman" panose="02020603050405020304" pitchFamily="2" charset="0"/>
              </a:rPr>
              <a:t>：路由开销</a:t>
            </a:r>
          </a:p>
          <a:p>
            <a:pPr marL="0" lvl="1" indent="0">
              <a:buNone/>
            </a:pPr>
            <a:r>
              <a:rPr lang="en-US" altLang="zh-CN" sz="2000" b="1" dirty="0">
                <a:latin typeface="Times New Roman" panose="02020603050405020304" pitchFamily="2" charset="0"/>
                <a:cs typeface="Times New Roman" panose="02020603050405020304" pitchFamily="2" charset="0"/>
              </a:rPr>
              <a:t>Flags</a:t>
            </a:r>
            <a:r>
              <a:rPr lang="zh-CN" altLang="en-US" sz="2000" b="1" dirty="0">
                <a:latin typeface="Times New Roman" panose="02020603050405020304" pitchFamily="2" charset="0"/>
                <a:cs typeface="Times New Roman" panose="02020603050405020304" pitchFamily="2" charset="0"/>
              </a:rPr>
              <a:t>：路由标记，</a:t>
            </a:r>
            <a:r>
              <a:rPr lang="en-US" altLang="zh-CN" sz="2000" b="1" dirty="0">
                <a:latin typeface="Times New Roman" panose="02020603050405020304" pitchFamily="2" charset="0"/>
                <a:cs typeface="Times New Roman" panose="02020603050405020304" pitchFamily="2" charset="0"/>
              </a:rPr>
              <a:t>D</a:t>
            </a:r>
            <a:r>
              <a:rPr lang="zh-CN" altLang="en-US" sz="2000" b="1" dirty="0">
                <a:latin typeface="Times New Roman" panose="02020603050405020304" pitchFamily="2" charset="0"/>
                <a:cs typeface="Times New Roman" panose="02020603050405020304" pitchFamily="2" charset="0"/>
              </a:rPr>
              <a:t>表示已下载到</a:t>
            </a:r>
            <a:r>
              <a:rPr lang="en-US" altLang="zh-CN" sz="2000" b="1" dirty="0">
                <a:latin typeface="Times New Roman" panose="02020603050405020304" pitchFamily="2" charset="0"/>
                <a:cs typeface="Times New Roman" panose="02020603050405020304" pitchFamily="2" charset="0"/>
              </a:rPr>
              <a:t>FIB(Forwarding Information Base)</a:t>
            </a:r>
            <a:r>
              <a:rPr lang="zh-CN" altLang="en-US" sz="2000" b="1" dirty="0">
                <a:latin typeface="Times New Roman" panose="02020603050405020304" pitchFamily="2" charset="0"/>
                <a:cs typeface="Times New Roman" panose="02020603050405020304" pitchFamily="2" charset="0"/>
              </a:rPr>
              <a:t>表</a:t>
            </a:r>
          </a:p>
          <a:p>
            <a:pPr marL="0" lvl="1" indent="0" eaLnBrk="1" hangingPunct="1">
              <a:buNone/>
            </a:pPr>
            <a:r>
              <a:rPr lang="en-US" altLang="zh-CN" sz="2000" b="1" dirty="0">
                <a:latin typeface="Times New Roman" panose="02020603050405020304" pitchFamily="2" charset="0"/>
                <a:cs typeface="Times New Roman" panose="02020603050405020304" pitchFamily="2" charset="0"/>
              </a:rPr>
              <a:t>NextHop</a:t>
            </a:r>
            <a:r>
              <a:rPr lang="zh-CN" altLang="en-US" sz="2000" b="1" dirty="0">
                <a:latin typeface="Times New Roman" panose="02020603050405020304" pitchFamily="2" charset="0"/>
                <a:cs typeface="Times New Roman" panose="02020603050405020304" pitchFamily="2" charset="0"/>
              </a:rPr>
              <a:t>：下一跳地址</a:t>
            </a:r>
          </a:p>
          <a:p>
            <a:pPr marL="0" lvl="1" indent="0" eaLnBrk="1" hangingPunct="1">
              <a:buNone/>
            </a:pPr>
            <a:r>
              <a:rPr lang="en-US" altLang="zh-CN" sz="2000" b="1" dirty="0">
                <a:latin typeface="Times New Roman" panose="02020603050405020304" pitchFamily="2" charset="0"/>
                <a:cs typeface="Times New Roman" panose="02020603050405020304" pitchFamily="2" charset="0"/>
              </a:rPr>
              <a:t>Interface</a:t>
            </a:r>
            <a:r>
              <a:rPr lang="zh-CN" altLang="en-US" sz="2000" b="1" dirty="0">
                <a:latin typeface="Times New Roman" panose="02020603050405020304" pitchFamily="2" charset="0"/>
                <a:cs typeface="Times New Roman" panose="02020603050405020304" pitchFamily="2" charset="0"/>
              </a:rPr>
              <a:t>：出接口</a:t>
            </a:r>
          </a:p>
        </p:txBody>
      </p:sp>
      <p:sp>
        <p:nvSpPr>
          <p:cNvPr id="2" name="灯片编号占位符 1"/>
          <p:cNvSpPr>
            <a:spLocks noGrp="1"/>
          </p:cNvSpPr>
          <p:nvPr>
            <p:ph type="sldNum" sz="quarter" idx="12"/>
          </p:nvPr>
        </p:nvSpPr>
        <p:spPr/>
        <p:txBody>
          <a:bodyPr/>
          <a:lstStyle/>
          <a:p>
            <a:fld id="{4E00ECAF-8EDC-4D65-999E-788367C3CFD3}" type="slidenum">
              <a:rPr lang="zh-CN" altLang="en-US" smtClean="0"/>
              <a:t>4</a:t>
            </a:fld>
            <a:endParaRPr lang="zh-CN" altLang="en-US"/>
          </a:p>
        </p:txBody>
      </p:sp>
      <p:pic>
        <p:nvPicPr>
          <p:cNvPr id="3" name="图片 2"/>
          <p:cNvPicPr>
            <a:picLocks noChangeAspect="1"/>
          </p:cNvPicPr>
          <p:nvPr/>
        </p:nvPicPr>
        <p:blipFill>
          <a:blip r:embed="rId3"/>
          <a:stretch>
            <a:fillRect/>
          </a:stretch>
        </p:blipFill>
        <p:spPr>
          <a:xfrm>
            <a:off x="654050" y="4053205"/>
            <a:ext cx="8296275" cy="2805430"/>
          </a:xfrm>
          <a:prstGeom prst="rect">
            <a:avLst/>
          </a:prstGeom>
        </p:spPr>
      </p:pic>
      <p:sp>
        <p:nvSpPr>
          <p:cNvPr id="4" name="矩形 3"/>
          <p:cNvSpPr/>
          <p:nvPr/>
        </p:nvSpPr>
        <p:spPr>
          <a:xfrm>
            <a:off x="6816090" y="5097780"/>
            <a:ext cx="1200150" cy="93980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sp>
        <p:nvSpPr>
          <p:cNvPr id="5" name="矩形 4"/>
          <p:cNvSpPr/>
          <p:nvPr/>
        </p:nvSpPr>
        <p:spPr>
          <a:xfrm>
            <a:off x="6866255" y="6577965"/>
            <a:ext cx="1129665" cy="199390"/>
          </a:xfrm>
          <a:prstGeom prst="rect">
            <a:avLst/>
          </a:prstGeom>
          <a:ln>
            <a:solidFill>
              <a:srgbClr val="FF0000"/>
            </a:solidFill>
          </a:ln>
        </p:spPr>
        <p:style>
          <a:lnRef idx="2">
            <a:schemeClr val="accent1"/>
          </a:lnRef>
          <a:fillRef idx="0">
            <a:srgbClr val="FFFFFF"/>
          </a:fillRef>
          <a:effectRef idx="0">
            <a:srgbClr val="FFFFFF"/>
          </a:effectRef>
          <a:fontRef idx="minor">
            <a:schemeClr val="tx1"/>
          </a:fontRef>
        </p:style>
        <p:txBody>
          <a:bodyPr rtlCol="0" anchor="ctr"/>
          <a:lstStyle/>
          <a:p>
            <a:pPr algn="ctr"/>
            <a:endParaRPr lang="zh-CN" altLang="en-US"/>
          </a:p>
        </p:txBody>
      </p:sp>
      <p:cxnSp>
        <p:nvCxnSpPr>
          <p:cNvPr id="6" name="直接箭头连接符 5"/>
          <p:cNvCxnSpPr/>
          <p:nvPr/>
        </p:nvCxnSpPr>
        <p:spPr>
          <a:xfrm flipH="1" flipV="1">
            <a:off x="7536180" y="3778250"/>
            <a:ext cx="179705" cy="1310005"/>
          </a:xfrm>
          <a:prstGeom prst="straightConnector1">
            <a:avLst/>
          </a:prstGeom>
          <a:ln>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7" name="直接箭头连接符 6"/>
          <p:cNvCxnSpPr/>
          <p:nvPr/>
        </p:nvCxnSpPr>
        <p:spPr>
          <a:xfrm flipV="1">
            <a:off x="6976110" y="3798570"/>
            <a:ext cx="349885" cy="2739390"/>
          </a:xfrm>
          <a:prstGeom prst="straightConnector1">
            <a:avLst/>
          </a:prstGeom>
          <a:ln>
            <a:solidFill>
              <a:srgbClr val="FF0000"/>
            </a:solidFill>
            <a:tailEnd type="arrow"/>
          </a:ln>
        </p:spPr>
        <p:style>
          <a:lnRef idx="2">
            <a:schemeClr val="accent1"/>
          </a:lnRef>
          <a:fillRef idx="0">
            <a:srgbClr val="FFFFFF"/>
          </a:fillRef>
          <a:effectRef idx="0">
            <a:srgbClr val="FFFFFF"/>
          </a:effectRef>
          <a:fontRef idx="minor">
            <a:schemeClr val="tx1"/>
          </a:fontRef>
        </p:style>
      </p:cxnSp>
      <p:sp>
        <p:nvSpPr>
          <p:cNvPr id="8" name="文本框 7"/>
          <p:cNvSpPr txBox="1"/>
          <p:nvPr/>
        </p:nvSpPr>
        <p:spPr>
          <a:xfrm>
            <a:off x="6597015" y="3400425"/>
            <a:ext cx="1873885" cy="398780"/>
          </a:xfrm>
          <a:prstGeom prst="rect">
            <a:avLst/>
          </a:prstGeom>
          <a:noFill/>
        </p:spPr>
        <p:txBody>
          <a:bodyPr wrap="square" rtlCol="0">
            <a:spAutoFit/>
          </a:bodyPr>
          <a:lstStyle/>
          <a:p>
            <a:r>
              <a:rPr lang="zh-CN" altLang="en-US" sz="2000" b="1" dirty="0">
                <a:highlight>
                  <a:srgbClr val="FFFF00"/>
                </a:highlight>
                <a:latin typeface="宋体" panose="02010600030101010101" pitchFamily="2" charset="-122"/>
                <a:ea typeface="宋体" panose="02010600030101010101" pitchFamily="2" charset="-122"/>
              </a:rPr>
              <a:t>本地回环接口</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171">
                                            <p:txEl>
                                              <p:pRg st="0" end="0"/>
                                            </p:txEl>
                                          </p:spTgt>
                                        </p:tgtEl>
                                        <p:attrNameLst>
                                          <p:attrName>style.visibility</p:attrName>
                                        </p:attrNameLst>
                                      </p:cBhvr>
                                      <p:to>
                                        <p:strVal val="visible"/>
                                      </p:to>
                                    </p:set>
                                    <p:anim calcmode="discrete" valueType="clr">
                                      <p:cBhvr override="childStyle">
                                        <p:cTn id="7" dur="80"/>
                                        <p:tgtEl>
                                          <p:spTgt spid="717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7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7171">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171">
                                            <p:txEl>
                                              <p:pRg st="1" end="1"/>
                                            </p:txEl>
                                          </p:spTgt>
                                        </p:tgtEl>
                                        <p:attrNameLst>
                                          <p:attrName>style.visibility</p:attrName>
                                        </p:attrNameLst>
                                      </p:cBhvr>
                                      <p:to>
                                        <p:strVal val="visible"/>
                                      </p:to>
                                    </p:set>
                                    <p:anim calcmode="discrete" valueType="clr">
                                      <p:cBhvr override="childStyle">
                                        <p:cTn id="14" dur="80"/>
                                        <p:tgtEl>
                                          <p:spTgt spid="717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7171">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7171">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7171">
                                            <p:txEl>
                                              <p:pRg st="2" end="2"/>
                                            </p:txEl>
                                          </p:spTgt>
                                        </p:tgtEl>
                                        <p:attrNameLst>
                                          <p:attrName>style.visibility</p:attrName>
                                        </p:attrNameLst>
                                      </p:cBhvr>
                                      <p:to>
                                        <p:strVal val="visible"/>
                                      </p:to>
                                    </p:set>
                                    <p:anim calcmode="discrete" valueType="clr">
                                      <p:cBhvr override="childStyle">
                                        <p:cTn id="21" dur="80"/>
                                        <p:tgtEl>
                                          <p:spTgt spid="717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7171">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7171">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7171">
                                            <p:txEl>
                                              <p:pRg st="3" end="3"/>
                                            </p:txEl>
                                          </p:spTgt>
                                        </p:tgtEl>
                                        <p:attrNameLst>
                                          <p:attrName>style.visibility</p:attrName>
                                        </p:attrNameLst>
                                      </p:cBhvr>
                                      <p:to>
                                        <p:strVal val="visible"/>
                                      </p:to>
                                    </p:set>
                                    <p:anim calcmode="discrete" valueType="clr">
                                      <p:cBhvr override="childStyle">
                                        <p:cTn id="28" dur="80"/>
                                        <p:tgtEl>
                                          <p:spTgt spid="7171">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7171">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7171">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7171">
                                            <p:txEl>
                                              <p:pRg st="4" end="4"/>
                                            </p:txEl>
                                          </p:spTgt>
                                        </p:tgtEl>
                                        <p:attrNameLst>
                                          <p:attrName>style.visibility</p:attrName>
                                        </p:attrNameLst>
                                      </p:cBhvr>
                                      <p:to>
                                        <p:strVal val="visible"/>
                                      </p:to>
                                    </p:set>
                                    <p:anim calcmode="discrete" valueType="clr">
                                      <p:cBhvr override="childStyle">
                                        <p:cTn id="35" dur="80"/>
                                        <p:tgtEl>
                                          <p:spTgt spid="7171">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7171">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7171">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7171">
                                            <p:txEl>
                                              <p:pRg st="5" end="5"/>
                                            </p:txEl>
                                          </p:spTgt>
                                        </p:tgtEl>
                                        <p:attrNameLst>
                                          <p:attrName>style.visibility</p:attrName>
                                        </p:attrNameLst>
                                      </p:cBhvr>
                                      <p:to>
                                        <p:strVal val="visible"/>
                                      </p:to>
                                    </p:set>
                                    <p:anim calcmode="discrete" valueType="clr">
                                      <p:cBhvr override="childStyle">
                                        <p:cTn id="42" dur="80"/>
                                        <p:tgtEl>
                                          <p:spTgt spid="7171">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7171">
                                            <p:txEl>
                                              <p:pRg st="5" end="5"/>
                                            </p:txEl>
                                          </p:spTgt>
                                        </p:tgtEl>
                                        <p:attrNameLst>
                                          <p:attrName>fillcolor</p:attrName>
                                        </p:attrNameLst>
                                      </p:cBhvr>
                                      <p:tavLst>
                                        <p:tav tm="0">
                                          <p:val>
                                            <p:clrVal>
                                              <a:schemeClr val="accent2"/>
                                            </p:clrVal>
                                          </p:val>
                                        </p:tav>
                                        <p:tav tm="50000">
                                          <p:val>
                                            <p:clrVal>
                                              <a:schemeClr val="hlink"/>
                                            </p:clrVal>
                                          </p:val>
                                        </p:tav>
                                      </p:tavLst>
                                    </p:anim>
                                    <p:set>
                                      <p:cBhvr>
                                        <p:cTn id="44" dur="80"/>
                                        <p:tgtEl>
                                          <p:spTgt spid="7171">
                                            <p:txEl>
                                              <p:pRg st="5" end="5"/>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7171">
                                            <p:txEl>
                                              <p:pRg st="6" end="6"/>
                                            </p:txEl>
                                          </p:spTgt>
                                        </p:tgtEl>
                                        <p:attrNameLst>
                                          <p:attrName>style.visibility</p:attrName>
                                        </p:attrNameLst>
                                      </p:cBhvr>
                                      <p:to>
                                        <p:strVal val="visible"/>
                                      </p:to>
                                    </p:set>
                                    <p:anim calcmode="discrete" valueType="clr">
                                      <p:cBhvr override="childStyle">
                                        <p:cTn id="49" dur="80"/>
                                        <p:tgtEl>
                                          <p:spTgt spid="717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7171">
                                            <p:txEl>
                                              <p:pRg st="6" end="6"/>
                                            </p:txEl>
                                          </p:spTgt>
                                        </p:tgtEl>
                                        <p:attrNameLst>
                                          <p:attrName>fillcolor</p:attrName>
                                        </p:attrNameLst>
                                      </p:cBhvr>
                                      <p:tavLst>
                                        <p:tav tm="0">
                                          <p:val>
                                            <p:clrVal>
                                              <a:schemeClr val="accent2"/>
                                            </p:clrVal>
                                          </p:val>
                                        </p:tav>
                                        <p:tav tm="50000">
                                          <p:val>
                                            <p:clrVal>
                                              <a:schemeClr val="hlink"/>
                                            </p:clrVal>
                                          </p:val>
                                        </p:tav>
                                      </p:tavLst>
                                    </p:anim>
                                    <p:set>
                                      <p:cBhvr>
                                        <p:cTn id="51" dur="80"/>
                                        <p:tgtEl>
                                          <p:spTgt spid="7171">
                                            <p:txEl>
                                              <p:pRg st="6" end="6"/>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7171">
                                            <p:txEl>
                                              <p:pRg st="7" end="7"/>
                                            </p:txEl>
                                          </p:spTgt>
                                        </p:tgtEl>
                                        <p:attrNameLst>
                                          <p:attrName>style.visibility</p:attrName>
                                        </p:attrNameLst>
                                      </p:cBhvr>
                                      <p:to>
                                        <p:strVal val="visible"/>
                                      </p:to>
                                    </p:set>
                                    <p:anim calcmode="discrete" valueType="clr">
                                      <p:cBhvr override="childStyle">
                                        <p:cTn id="56" dur="80"/>
                                        <p:tgtEl>
                                          <p:spTgt spid="7171">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7171">
                                            <p:txEl>
                                              <p:pRg st="7" end="7"/>
                                            </p:txEl>
                                          </p:spTgt>
                                        </p:tgtEl>
                                        <p:attrNameLst>
                                          <p:attrName>fillcolor</p:attrName>
                                        </p:attrNameLst>
                                      </p:cBhvr>
                                      <p:tavLst>
                                        <p:tav tm="0">
                                          <p:val>
                                            <p:clrVal>
                                              <a:schemeClr val="accent2"/>
                                            </p:clrVal>
                                          </p:val>
                                        </p:tav>
                                        <p:tav tm="50000">
                                          <p:val>
                                            <p:clrVal>
                                              <a:schemeClr val="hlink"/>
                                            </p:clrVal>
                                          </p:val>
                                        </p:tav>
                                      </p:tavLst>
                                    </p:anim>
                                    <p:set>
                                      <p:cBhvr>
                                        <p:cTn id="58" dur="80"/>
                                        <p:tgtEl>
                                          <p:spTgt spid="7171">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矩形 8193"/>
          <p:cNvSpPr>
            <a:spLocks noChangeArrowheads="1"/>
          </p:cNvSpPr>
          <p:nvPr/>
        </p:nvSpPr>
        <p:spPr bwMode="auto">
          <a:xfrm>
            <a:off x="889000" y="419100"/>
            <a:ext cx="749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a:latin typeface="Times New Roman" panose="02020603050405020304" pitchFamily="2" charset="0"/>
                <a:cs typeface="Times New Roman" panose="02020603050405020304" pitchFamily="2" charset="0"/>
              </a:rPr>
              <a:t>路由信息</a:t>
            </a:r>
          </a:p>
        </p:txBody>
      </p:sp>
      <p:sp>
        <p:nvSpPr>
          <p:cNvPr id="11268" name="文本框 8195"/>
          <p:cNvSpPr txBox="1">
            <a:spLocks noChangeArrowheads="1"/>
          </p:cNvSpPr>
          <p:nvPr/>
        </p:nvSpPr>
        <p:spPr bwMode="auto">
          <a:xfrm>
            <a:off x="575469" y="1292030"/>
            <a:ext cx="8126412" cy="720725"/>
          </a:xfrm>
          <a:prstGeom prst="rect">
            <a:avLst/>
          </a:prstGeom>
          <a:solidFill>
            <a:srgbClr val="CED3DE"/>
          </a:solidFill>
          <a:ln w="19050">
            <a:solidFill>
              <a:schemeClr val="tx1"/>
            </a:solidFill>
            <a:miter lim="800000"/>
          </a:ln>
          <a:effectLst>
            <a:outerShdw dist="35921" dir="2700000" algn="ctr" rotWithShape="0">
              <a:schemeClr val="tx1"/>
            </a:outerShdw>
          </a:effectLst>
        </p:spPr>
        <p:txBody>
          <a:bodyPr lIns="91429" tIns="45715" rIns="91429" bIns="45715"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0"/>
              </a:spcBef>
              <a:buFontTx/>
              <a:buNone/>
            </a:pPr>
            <a:r>
              <a:rPr lang="en-US" altLang="zh-CN" sz="2400" dirty="0">
                <a:latin typeface="Times New Roman" panose="02020603050405020304" pitchFamily="2" charset="0"/>
                <a:cs typeface="Times New Roman" panose="02020603050405020304" pitchFamily="2" charset="0"/>
              </a:rPr>
              <a:t>172.16.0.0/16 Direct 0 0 D 172.16.2.203 GigabitEthernet0/0/8 </a:t>
            </a:r>
          </a:p>
        </p:txBody>
      </p:sp>
      <p:sp>
        <p:nvSpPr>
          <p:cNvPr id="2" name="灯片编号占位符 1"/>
          <p:cNvSpPr>
            <a:spLocks noGrp="1"/>
          </p:cNvSpPr>
          <p:nvPr>
            <p:ph type="sldNum" sz="quarter" idx="12"/>
          </p:nvPr>
        </p:nvSpPr>
        <p:spPr/>
        <p:txBody>
          <a:bodyPr/>
          <a:lstStyle/>
          <a:p>
            <a:fld id="{4E00ECAF-8EDC-4D65-999E-788367C3CFD3}" type="slidenum">
              <a:rPr lang="zh-CN" altLang="en-US" smtClean="0"/>
              <a:t>5</a:t>
            </a:fld>
            <a:endParaRPr lang="zh-CN" altLang="en-US"/>
          </a:p>
        </p:txBody>
      </p:sp>
      <p:graphicFrame>
        <p:nvGraphicFramePr>
          <p:cNvPr id="3" name="表格 2">
            <a:extLst>
              <a:ext uri="{FF2B5EF4-FFF2-40B4-BE49-F238E27FC236}">
                <a16:creationId xmlns:a16="http://schemas.microsoft.com/office/drawing/2014/main" id="{407CA8BD-6BE6-74FA-113B-C94CC0EE8945}"/>
              </a:ext>
            </a:extLst>
          </p:cNvPr>
          <p:cNvGraphicFramePr>
            <a:graphicFrameLocks noGrp="1"/>
          </p:cNvGraphicFramePr>
          <p:nvPr>
            <p:extLst>
              <p:ext uri="{D42A27DB-BD31-4B8C-83A1-F6EECF244321}">
                <p14:modId xmlns:p14="http://schemas.microsoft.com/office/powerpoint/2010/main" val="595567975"/>
              </p:ext>
            </p:extLst>
          </p:nvPr>
        </p:nvGraphicFramePr>
        <p:xfrm>
          <a:off x="560388" y="2250880"/>
          <a:ext cx="8126412" cy="4470596"/>
        </p:xfrm>
        <a:graphic>
          <a:graphicData uri="http://schemas.openxmlformats.org/drawingml/2006/table">
            <a:tbl>
              <a:tblPr firstRow="1" bandRow="1">
                <a:tableStyleId>{5C22544A-7EE6-4342-B048-85BDC9FD1C3A}</a:tableStyleId>
              </a:tblPr>
              <a:tblGrid>
                <a:gridCol w="2228850">
                  <a:extLst>
                    <a:ext uri="{9D8B030D-6E8A-4147-A177-3AD203B41FA5}">
                      <a16:colId xmlns:a16="http://schemas.microsoft.com/office/drawing/2014/main" val="20000"/>
                    </a:ext>
                  </a:extLst>
                </a:gridCol>
                <a:gridCol w="5897562">
                  <a:extLst>
                    <a:ext uri="{9D8B030D-6E8A-4147-A177-3AD203B41FA5}">
                      <a16:colId xmlns:a16="http://schemas.microsoft.com/office/drawing/2014/main" val="20001"/>
                    </a:ext>
                  </a:extLst>
                </a:gridCol>
              </a:tblGrid>
              <a:tr h="459264">
                <a:tc>
                  <a:txBody>
                    <a:bodyPr/>
                    <a:lstStyle/>
                    <a:p>
                      <a:pPr marL="0" algn="ctr" defTabSz="914400" rtl="0" eaLnBrk="1" fontAlgn="ctr" latinLnBrk="0" hangingPunct="1"/>
                      <a:r>
                        <a:rPr lang="zh-CN" altLang="en-US" sz="2000" b="1" u="none" strike="noStrike" kern="1200" dirty="0">
                          <a:solidFill>
                            <a:schemeClr val="lt1"/>
                          </a:solidFill>
                          <a:effectLst/>
                          <a:latin typeface="Times New Roman" panose="02020603050405020304" pitchFamily="2" charset="0"/>
                          <a:ea typeface="宋体" panose="02010600030101010101" pitchFamily="2" charset="-122"/>
                          <a:cs typeface="Times New Roman" panose="02020603050405020304" pitchFamily="2" charset="0"/>
                        </a:rPr>
                        <a:t>字段值</a:t>
                      </a:r>
                    </a:p>
                  </a:txBody>
                  <a:tcPr marL="6350" marR="6350" marT="6350" marB="0" anchor="ctr"/>
                </a:tc>
                <a:tc>
                  <a:txBody>
                    <a:bodyPr/>
                    <a:lstStyle/>
                    <a:p>
                      <a:pPr algn="ctr" fontAlgn="ctr"/>
                      <a:r>
                        <a:rPr lang="zh-CN" altLang="en-US" sz="2000" b="1" u="none" strike="noStrike" dirty="0">
                          <a:effectLst/>
                          <a:latin typeface="Times New Roman" panose="02020603050405020304" pitchFamily="2" charset="0"/>
                          <a:ea typeface="宋体" panose="02010600030101010101" pitchFamily="2" charset="-122"/>
                          <a:cs typeface="Times New Roman" panose="02020603050405020304" pitchFamily="2" charset="0"/>
                        </a:rPr>
                        <a:t>含义</a:t>
                      </a:r>
                      <a:endParaRPr lang="zh-CN" altLang="en-US" sz="2000" b="1"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extLst>
                  <a:ext uri="{0D108BD9-81ED-4DB2-BD59-A6C34878D82A}">
                    <a16:rowId xmlns:a16="http://schemas.microsoft.com/office/drawing/2014/main" val="10000"/>
                  </a:ext>
                </a:extLst>
              </a:tr>
              <a:tr h="459264">
                <a:tc>
                  <a:txBody>
                    <a:bodyPr/>
                    <a:lstStyle/>
                    <a:p>
                      <a:pPr algn="ctr" fontAlgn="ctr"/>
                      <a:r>
                        <a:rPr lang="en-US" altLang="zh-CN" sz="2000" dirty="0">
                          <a:latin typeface="Times New Roman" panose="02020603050405020304" pitchFamily="2" charset="0"/>
                          <a:cs typeface="Times New Roman" panose="02020603050405020304" pitchFamily="2" charset="0"/>
                          <a:sym typeface="+mn-ea"/>
                        </a:rPr>
                        <a:t>172.16.0.0/16</a:t>
                      </a:r>
                      <a:endParaRPr lang="zh-CN" altLang="en-US"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algn="l" fontAlgn="ctr"/>
                      <a:r>
                        <a:rPr lang="zh-CN" altLang="en-US" sz="2000" dirty="0">
                          <a:latin typeface="Times New Roman" panose="02020603050405020304" pitchFamily="2" charset="0"/>
                          <a:cs typeface="Times New Roman" panose="02020603050405020304" pitchFamily="2" charset="0"/>
                        </a:rPr>
                        <a:t>目的网络</a:t>
                      </a:r>
                      <a:r>
                        <a:rPr lang="en-US" altLang="zh-CN" sz="2000" dirty="0">
                          <a:latin typeface="Times New Roman" panose="02020603050405020304" pitchFamily="2" charset="0"/>
                          <a:cs typeface="Times New Roman" panose="02020603050405020304" pitchFamily="2" charset="0"/>
                        </a:rPr>
                        <a:t>/</a:t>
                      </a:r>
                      <a:r>
                        <a:rPr lang="zh-CN" altLang="en-US" sz="2000" dirty="0">
                          <a:latin typeface="Times New Roman" panose="02020603050405020304" pitchFamily="2" charset="0"/>
                          <a:cs typeface="Times New Roman" panose="02020603050405020304" pitchFamily="2" charset="0"/>
                        </a:rPr>
                        <a:t>掩码</a:t>
                      </a:r>
                      <a:r>
                        <a:rPr lang="en-US" altLang="zh-CN" sz="2000" dirty="0">
                          <a:latin typeface="Times New Roman" panose="02020603050405020304" pitchFamily="2" charset="0"/>
                          <a:cs typeface="Times New Roman" panose="02020603050405020304" pitchFamily="2" charset="0"/>
                        </a:rPr>
                        <a:t>(Destination/Mask)</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extLst>
                  <a:ext uri="{0D108BD9-81ED-4DB2-BD59-A6C34878D82A}">
                    <a16:rowId xmlns:a16="http://schemas.microsoft.com/office/drawing/2014/main" val="10001"/>
                  </a:ext>
                </a:extLst>
              </a:tr>
              <a:tr h="599042">
                <a:tc>
                  <a:txBody>
                    <a:bodyPr/>
                    <a:lstStyle/>
                    <a:p>
                      <a:pPr algn="ctr" rtl="0" fontAlgn="ctr"/>
                      <a:r>
                        <a:rPr lang="en-US" altLang="zh-CN" sz="2000" dirty="0">
                          <a:latin typeface="Times New Roman" panose="02020603050405020304" pitchFamily="2" charset="0"/>
                          <a:cs typeface="Times New Roman" panose="02020603050405020304" pitchFamily="2" charset="0"/>
                          <a:sym typeface="+mn-ea"/>
                        </a:rPr>
                        <a:t>Direct</a:t>
                      </a:r>
                      <a:r>
                        <a:rPr lang="zh-CN" altLang="en-US" sz="2000" dirty="0">
                          <a:latin typeface="Times New Roman" panose="02020603050405020304" pitchFamily="2" charset="0"/>
                          <a:cs typeface="Times New Roman" panose="02020603050405020304" pitchFamily="2" charset="0"/>
                          <a:sym typeface="+mn-ea"/>
                        </a:rPr>
                        <a:t> </a:t>
                      </a:r>
                      <a:endParaRPr lang="zh-CN" altLang="en-US"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marL="0" indent="0" algn="l" eaLnBrk="1" hangingPunct="1">
                        <a:spcBef>
                          <a:spcPts val="0"/>
                        </a:spcBef>
                        <a:buFontTx/>
                        <a:buNone/>
                      </a:pPr>
                      <a:r>
                        <a:rPr lang="zh-CN" altLang="en-US" sz="2000" dirty="0">
                          <a:latin typeface="Times New Roman" panose="02020603050405020304" pitchFamily="2" charset="0"/>
                          <a:cs typeface="Times New Roman" panose="02020603050405020304" pitchFamily="2" charset="0"/>
                        </a:rPr>
                        <a:t>协议（</a:t>
                      </a:r>
                      <a:r>
                        <a:rPr lang="en-US" altLang="zh-CN" sz="2000" dirty="0">
                          <a:latin typeface="Times New Roman" panose="02020603050405020304" pitchFamily="2" charset="0"/>
                          <a:cs typeface="Times New Roman" panose="02020603050405020304" pitchFamily="2" charset="0"/>
                        </a:rPr>
                        <a:t>Proto)</a:t>
                      </a:r>
                      <a:r>
                        <a:rPr lang="zh-CN" altLang="en-US" sz="2000" dirty="0">
                          <a:latin typeface="Times New Roman" panose="02020603050405020304" pitchFamily="2" charset="0"/>
                          <a:cs typeface="Times New Roman" panose="02020603050405020304" pitchFamily="2" charset="0"/>
                        </a:rPr>
                        <a:t>，该路由是通过什么方式学习到的，</a:t>
                      </a:r>
                      <a:r>
                        <a:rPr lang="en-US" altLang="zh-CN" sz="2000" dirty="0">
                          <a:latin typeface="Times New Roman" panose="02020603050405020304" pitchFamily="2" charset="0"/>
                          <a:cs typeface="Times New Roman" panose="02020603050405020304" pitchFamily="2" charset="0"/>
                        </a:rPr>
                        <a:t>Direct:</a:t>
                      </a:r>
                      <a:r>
                        <a:rPr lang="zh-CN" altLang="en-US" sz="2000" dirty="0">
                          <a:latin typeface="Times New Roman" panose="02020603050405020304" pitchFamily="2" charset="0"/>
                          <a:cs typeface="Times New Roman" panose="02020603050405020304" pitchFamily="2" charset="0"/>
                        </a:rPr>
                        <a:t>直连路由</a:t>
                      </a:r>
                    </a:p>
                  </a:txBody>
                  <a:tcPr marL="6350" marR="6350" marT="6350" marB="0" anchor="ctr"/>
                </a:tc>
                <a:extLst>
                  <a:ext uri="{0D108BD9-81ED-4DB2-BD59-A6C34878D82A}">
                    <a16:rowId xmlns:a16="http://schemas.microsoft.com/office/drawing/2014/main" val="10002"/>
                  </a:ext>
                </a:extLst>
              </a:tr>
              <a:tr h="599042">
                <a:tc>
                  <a:txBody>
                    <a:bodyPr/>
                    <a:lstStyle/>
                    <a:p>
                      <a:pPr algn="ctr" rtl="0" fontAlgn="ctr"/>
                      <a:r>
                        <a:rPr lang="en-US" altLang="zh-CN" sz="2000" dirty="0">
                          <a:latin typeface="Times New Roman" panose="02020603050405020304" pitchFamily="2" charset="0"/>
                          <a:cs typeface="Times New Roman" panose="02020603050405020304" pitchFamily="2" charset="0"/>
                          <a:sym typeface="+mn-ea"/>
                        </a:rPr>
                        <a:t>0</a:t>
                      </a:r>
                      <a:endParaRPr lang="zh-CN" altLang="en-US"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marL="0" indent="0" algn="l" eaLnBrk="1" hangingPunct="1">
                        <a:spcBef>
                          <a:spcPts val="0"/>
                        </a:spcBef>
                        <a:buFontTx/>
                        <a:buNone/>
                      </a:pPr>
                      <a:r>
                        <a:rPr lang="zh-CN" altLang="en-US" sz="2000" dirty="0">
                          <a:latin typeface="Times New Roman" panose="02020603050405020304" pitchFamily="2" charset="0"/>
                          <a:cs typeface="Times New Roman" panose="02020603050405020304" pitchFamily="2" charset="0"/>
                        </a:rPr>
                        <a:t>路由</a:t>
                      </a:r>
                      <a:r>
                        <a:rPr lang="zh-CN" altLang="en-US" sz="2000" dirty="0">
                          <a:latin typeface="Times New Roman" panose="02020603050405020304" pitchFamily="2" charset="0"/>
                          <a:cs typeface="Times New Roman" panose="02020603050405020304" pitchFamily="2" charset="0"/>
                          <a:sym typeface="+mn-ea"/>
                        </a:rPr>
                        <a:t>优先级（</a:t>
                      </a:r>
                      <a:r>
                        <a:rPr lang="en-US" altLang="zh-CN" sz="2000" dirty="0">
                          <a:latin typeface="Times New Roman" panose="02020603050405020304" pitchFamily="2" charset="0"/>
                          <a:cs typeface="Times New Roman" panose="02020603050405020304" pitchFamily="2" charset="0"/>
                          <a:sym typeface="+mn-ea"/>
                        </a:rPr>
                        <a:t>Pre</a:t>
                      </a:r>
                      <a:r>
                        <a:rPr lang="zh-CN" altLang="en-US" sz="2000" dirty="0">
                          <a:latin typeface="Times New Roman" panose="02020603050405020304" pitchFamily="2" charset="0"/>
                          <a:cs typeface="Times New Roman" panose="02020603050405020304" pitchFamily="2" charset="0"/>
                          <a:sym typeface="+mn-ea"/>
                        </a:rPr>
                        <a:t>），数值越小，优先级越高，路由越可信</a:t>
                      </a:r>
                    </a:p>
                  </a:txBody>
                  <a:tcPr marL="6350" marR="6350" marT="6350" marB="0" anchor="ctr"/>
                </a:tc>
                <a:extLst>
                  <a:ext uri="{0D108BD9-81ED-4DB2-BD59-A6C34878D82A}">
                    <a16:rowId xmlns:a16="http://schemas.microsoft.com/office/drawing/2014/main" val="10003"/>
                  </a:ext>
                </a:extLst>
              </a:tr>
              <a:tr h="599042">
                <a:tc>
                  <a:txBody>
                    <a:bodyPr/>
                    <a:lstStyle/>
                    <a:p>
                      <a:pPr algn="ctr" rtl="0" fontAlgn="ctr"/>
                      <a:r>
                        <a:rPr lang="en-US" altLang="zh-CN" sz="2000" dirty="0">
                          <a:latin typeface="Times New Roman" panose="02020603050405020304" pitchFamily="2" charset="0"/>
                          <a:cs typeface="Times New Roman" panose="02020603050405020304" pitchFamily="2" charset="0"/>
                          <a:sym typeface="+mn-ea"/>
                        </a:rPr>
                        <a:t>0</a:t>
                      </a:r>
                      <a:endParaRPr lang="zh-CN" altLang="en-US"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algn="l" rtl="0" fontAlgn="ctr"/>
                      <a:r>
                        <a:rPr lang="zh-CN" altLang="en-US" sz="2000" dirty="0">
                          <a:latin typeface="Times New Roman" panose="02020603050405020304" pitchFamily="2" charset="0"/>
                          <a:cs typeface="Times New Roman" panose="02020603050405020304" pitchFamily="2" charset="0"/>
                          <a:sym typeface="+mn-ea"/>
                        </a:rPr>
                        <a:t>路由开销（</a:t>
                      </a:r>
                      <a:r>
                        <a:rPr lang="en-US" altLang="zh-CN" sz="2000" dirty="0">
                          <a:latin typeface="Times New Roman" panose="02020603050405020304" pitchFamily="2" charset="0"/>
                          <a:cs typeface="Times New Roman" panose="02020603050405020304" pitchFamily="2" charset="0"/>
                          <a:sym typeface="+mn-ea"/>
                        </a:rPr>
                        <a:t>Cost</a:t>
                      </a:r>
                      <a:r>
                        <a:rPr lang="zh-CN" altLang="en-US" sz="2000" dirty="0">
                          <a:latin typeface="Times New Roman" panose="02020603050405020304" pitchFamily="2" charset="0"/>
                          <a:cs typeface="Times New Roman" panose="02020603050405020304" pitchFamily="2" charset="0"/>
                          <a:sym typeface="+mn-ea"/>
                        </a:rPr>
                        <a:t>），到达目的网络的“代价”，数值越小，路由越优</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extLst>
                  <a:ext uri="{0D108BD9-81ED-4DB2-BD59-A6C34878D82A}">
                    <a16:rowId xmlns:a16="http://schemas.microsoft.com/office/drawing/2014/main" val="10004"/>
                  </a:ext>
                </a:extLst>
              </a:tr>
              <a:tr h="599042">
                <a:tc>
                  <a:txBody>
                    <a:bodyPr/>
                    <a:lstStyle/>
                    <a:p>
                      <a:pPr algn="ctr" rtl="0" fontAlgn="ctr"/>
                      <a:r>
                        <a:rPr lang="en-US" altLang="zh-CN" sz="2000" dirty="0">
                          <a:latin typeface="Times New Roman" panose="02020603050405020304" pitchFamily="2" charset="0"/>
                          <a:cs typeface="Times New Roman" panose="02020603050405020304" pitchFamily="2" charset="0"/>
                          <a:sym typeface="+mn-ea"/>
                        </a:rPr>
                        <a:t>D</a:t>
                      </a:r>
                      <a:r>
                        <a:rPr lang="zh-CN" altLang="en-US" sz="2000" dirty="0">
                          <a:latin typeface="Times New Roman" panose="02020603050405020304" pitchFamily="2" charset="0"/>
                          <a:cs typeface="Times New Roman" panose="02020603050405020304" pitchFamily="2" charset="0"/>
                        </a:rPr>
                        <a:t> </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algn="l" eaLnBrk="1" hangingPunct="1">
                        <a:spcBef>
                          <a:spcPts val="0"/>
                        </a:spcBef>
                        <a:buFontTx/>
                        <a:buNone/>
                      </a:pPr>
                      <a:r>
                        <a:rPr lang="zh-CN" altLang="en-US" sz="2000" dirty="0">
                          <a:latin typeface="Times New Roman" panose="02020603050405020304" pitchFamily="2" charset="0"/>
                          <a:cs typeface="Times New Roman" panose="02020603050405020304" pitchFamily="2" charset="0"/>
                          <a:sym typeface="+mn-ea"/>
                        </a:rPr>
                        <a:t>路由标记（</a:t>
                      </a:r>
                      <a:r>
                        <a:rPr lang="en-US" altLang="zh-CN" sz="2000" dirty="0">
                          <a:latin typeface="Times New Roman" panose="02020603050405020304" pitchFamily="2" charset="0"/>
                          <a:cs typeface="Times New Roman" panose="02020603050405020304" pitchFamily="2" charset="0"/>
                          <a:sym typeface="+mn-ea"/>
                        </a:rPr>
                        <a:t>Flags</a:t>
                      </a:r>
                      <a:r>
                        <a:rPr lang="zh-CN" altLang="en-US" sz="2000" dirty="0">
                          <a:latin typeface="Times New Roman" panose="02020603050405020304" pitchFamily="2" charset="0"/>
                          <a:cs typeface="Times New Roman" panose="02020603050405020304" pitchFamily="2" charset="0"/>
                          <a:sym typeface="+mn-ea"/>
                        </a:rPr>
                        <a:t>），</a:t>
                      </a:r>
                      <a:r>
                        <a:rPr lang="en-US" altLang="zh-CN" sz="2000" dirty="0">
                          <a:latin typeface="Times New Roman" panose="02020603050405020304" pitchFamily="2" charset="0"/>
                          <a:cs typeface="Times New Roman" panose="02020603050405020304" pitchFamily="2" charset="0"/>
                          <a:sym typeface="+mn-ea"/>
                        </a:rPr>
                        <a:t>D </a:t>
                      </a:r>
                      <a:r>
                        <a:rPr lang="zh-CN" altLang="en-US" sz="2000" dirty="0">
                          <a:latin typeface="Times New Roman" panose="02020603050405020304" pitchFamily="2" charset="0"/>
                          <a:cs typeface="Times New Roman" panose="02020603050405020304" pitchFamily="2" charset="0"/>
                          <a:sym typeface="+mn-ea"/>
                        </a:rPr>
                        <a:t>表示该条路由是生效的</a:t>
                      </a:r>
                    </a:p>
                  </a:txBody>
                  <a:tcPr marL="6350" marR="6350" marT="6350" marB="0" anchor="ctr"/>
                </a:tc>
                <a:extLst>
                  <a:ext uri="{0D108BD9-81ED-4DB2-BD59-A6C34878D82A}">
                    <a16:rowId xmlns:a16="http://schemas.microsoft.com/office/drawing/2014/main" val="10005"/>
                  </a:ext>
                </a:extLst>
              </a:tr>
              <a:tr h="599042">
                <a:tc>
                  <a:txBody>
                    <a:bodyPr/>
                    <a:lstStyle/>
                    <a:p>
                      <a:pPr algn="ctr" rtl="0" fontAlgn="ctr"/>
                      <a:r>
                        <a:rPr lang="en-US" altLang="zh-CN" sz="2000" dirty="0">
                          <a:latin typeface="Times New Roman" panose="02020603050405020304" pitchFamily="2" charset="0"/>
                          <a:cs typeface="Times New Roman" panose="02020603050405020304" pitchFamily="2" charset="0"/>
                          <a:sym typeface="+mn-ea"/>
                        </a:rPr>
                        <a:t>172.16.2.203</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algn="l" rtl="0" fontAlgn="ctr"/>
                      <a:r>
                        <a:rPr lang="zh-CN" altLang="en-US" sz="2000" dirty="0">
                          <a:latin typeface="Times New Roman" panose="02020603050405020304" pitchFamily="2" charset="0"/>
                          <a:cs typeface="Times New Roman" panose="02020603050405020304" pitchFamily="2" charset="0"/>
                        </a:rPr>
                        <a:t>下一跳</a:t>
                      </a:r>
                      <a:r>
                        <a:rPr lang="zh-CN" altLang="en-US" sz="2000" dirty="0">
                          <a:latin typeface="Times New Roman" panose="02020603050405020304" pitchFamily="2" charset="0"/>
                          <a:cs typeface="Times New Roman" panose="02020603050405020304" pitchFamily="2" charset="0"/>
                          <a:sym typeface="+mn-ea"/>
                        </a:rPr>
                        <a:t>（</a:t>
                      </a:r>
                      <a:r>
                        <a:rPr lang="en-US" altLang="zh-CN" sz="2000" dirty="0" err="1">
                          <a:latin typeface="Times New Roman" panose="02020603050405020304" pitchFamily="2" charset="0"/>
                          <a:cs typeface="Times New Roman" panose="02020603050405020304" pitchFamily="2" charset="0"/>
                        </a:rPr>
                        <a:t>NextHop</a:t>
                      </a:r>
                      <a:r>
                        <a:rPr lang="zh-CN" altLang="en-US" sz="2000" dirty="0">
                          <a:latin typeface="Times New Roman" panose="02020603050405020304" pitchFamily="2" charset="0"/>
                          <a:cs typeface="Times New Roman" panose="02020603050405020304" pitchFamily="2" charset="0"/>
                          <a:sym typeface="+mn-ea"/>
                        </a:rPr>
                        <a:t>）</a:t>
                      </a:r>
                      <a:r>
                        <a:rPr lang="zh-CN" altLang="en-US" sz="2000" dirty="0">
                          <a:latin typeface="Times New Roman" panose="02020603050405020304" pitchFamily="2" charset="0"/>
                          <a:cs typeface="Times New Roman" panose="02020603050405020304" pitchFamily="2" charset="0"/>
                        </a:rPr>
                        <a:t>，即数据包要被发送到的下一台接收设备的</a:t>
                      </a:r>
                      <a:r>
                        <a:rPr lang="en-US" altLang="zh-CN" sz="2000" dirty="0">
                          <a:latin typeface="Times New Roman" panose="02020603050405020304" pitchFamily="2" charset="0"/>
                          <a:cs typeface="Times New Roman" panose="02020603050405020304" pitchFamily="2" charset="0"/>
                        </a:rPr>
                        <a:t>IP</a:t>
                      </a:r>
                      <a:r>
                        <a:rPr lang="zh-CN" altLang="en-US" sz="2000" dirty="0">
                          <a:latin typeface="Times New Roman" panose="02020603050405020304" pitchFamily="2" charset="0"/>
                          <a:cs typeface="Times New Roman" panose="02020603050405020304" pitchFamily="2" charset="0"/>
                        </a:rPr>
                        <a:t>地址</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extLst>
                  <a:ext uri="{0D108BD9-81ED-4DB2-BD59-A6C34878D82A}">
                    <a16:rowId xmlns:a16="http://schemas.microsoft.com/office/drawing/2014/main" val="10006"/>
                  </a:ext>
                </a:extLst>
              </a:tr>
              <a:tr h="489226">
                <a:tc>
                  <a:txBody>
                    <a:bodyPr/>
                    <a:lstStyle/>
                    <a:p>
                      <a:pPr algn="ctr" rtl="0" fontAlgn="ctr"/>
                      <a:r>
                        <a:rPr lang="en-US" altLang="zh-CN" sz="2000" dirty="0">
                          <a:latin typeface="Times New Roman" panose="02020603050405020304" pitchFamily="2" charset="0"/>
                          <a:cs typeface="Times New Roman" panose="02020603050405020304" pitchFamily="2" charset="0"/>
                          <a:sym typeface="+mn-ea"/>
                        </a:rPr>
                        <a:t>GigabitEthernet0/0/8</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tc>
                  <a:txBody>
                    <a:bodyPr/>
                    <a:lstStyle/>
                    <a:p>
                      <a:pPr algn="l" rtl="0" fontAlgn="ctr"/>
                      <a:r>
                        <a:rPr lang="zh-CN" altLang="en-US" sz="2000" dirty="0">
                          <a:latin typeface="Times New Roman" panose="02020603050405020304" pitchFamily="2" charset="0"/>
                          <a:cs typeface="Times New Roman" panose="02020603050405020304" pitchFamily="2" charset="0"/>
                        </a:rPr>
                        <a:t>出接口</a:t>
                      </a:r>
                      <a:r>
                        <a:rPr lang="zh-CN" altLang="en-US" sz="2000" dirty="0">
                          <a:latin typeface="Times New Roman" panose="02020603050405020304" pitchFamily="2" charset="0"/>
                          <a:cs typeface="Times New Roman" panose="02020603050405020304" pitchFamily="2" charset="0"/>
                          <a:sym typeface="+mn-ea"/>
                        </a:rPr>
                        <a:t>（</a:t>
                      </a:r>
                      <a:r>
                        <a:rPr lang="en-US" altLang="zh-CN" sz="2000" dirty="0">
                          <a:latin typeface="Times New Roman" panose="02020603050405020304" pitchFamily="2" charset="0"/>
                          <a:cs typeface="Times New Roman" panose="02020603050405020304" pitchFamily="2" charset="0"/>
                        </a:rPr>
                        <a:t>Interface</a:t>
                      </a:r>
                      <a:r>
                        <a:rPr lang="zh-CN" altLang="en-US" sz="2000" dirty="0">
                          <a:latin typeface="Times New Roman" panose="02020603050405020304" pitchFamily="2" charset="0"/>
                          <a:cs typeface="Times New Roman" panose="02020603050405020304" pitchFamily="2" charset="0"/>
                          <a:sym typeface="+mn-ea"/>
                        </a:rPr>
                        <a:t>）</a:t>
                      </a:r>
                      <a:r>
                        <a:rPr lang="zh-CN" altLang="en-US" sz="2000" dirty="0">
                          <a:latin typeface="Times New Roman" panose="02020603050405020304" pitchFamily="2" charset="0"/>
                          <a:cs typeface="Times New Roman" panose="02020603050405020304" pitchFamily="2" charset="0"/>
                        </a:rPr>
                        <a:t>，</a:t>
                      </a:r>
                      <a:r>
                        <a:rPr lang="zh-CN" altLang="en-US" sz="1800" b="0" i="0" kern="1200" dirty="0">
                          <a:solidFill>
                            <a:schemeClr val="dk1"/>
                          </a:solidFill>
                          <a:effectLst/>
                          <a:latin typeface="+mn-lt"/>
                          <a:ea typeface="+mn-ea"/>
                          <a:cs typeface="+mn-cs"/>
                        </a:rPr>
                        <a:t>指示数据包的流出方向</a:t>
                      </a:r>
                      <a:endParaRPr lang="en-US" altLang="zh-CN" sz="2000" b="0" i="0" u="none" strike="noStrike" dirty="0">
                        <a:solidFill>
                          <a:srgbClr val="000000"/>
                        </a:solidFill>
                        <a:effectLst/>
                        <a:latin typeface="Times New Roman" panose="02020603050405020304" pitchFamily="2" charset="0"/>
                        <a:ea typeface="宋体" panose="02010600030101010101" pitchFamily="2" charset="-122"/>
                        <a:cs typeface="Times New Roman" panose="02020603050405020304" pitchFamily="2" charset="0"/>
                      </a:endParaRPr>
                    </a:p>
                  </a:txBody>
                  <a:tcPr marL="6350" marR="6350" marT="6350" marB="0" anchor="ctr"/>
                </a:tc>
                <a:extLst>
                  <a:ext uri="{0D108BD9-81ED-4DB2-BD59-A6C34878D82A}">
                    <a16:rowId xmlns:a16="http://schemas.microsoft.com/office/drawing/2014/main" val="10009"/>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矩形 10241"/>
          <p:cNvSpPr>
            <a:spLocks noChangeArrowheads="1"/>
          </p:cNvSpPr>
          <p:nvPr/>
        </p:nvSpPr>
        <p:spPr bwMode="auto">
          <a:xfrm>
            <a:off x="737419" y="476250"/>
            <a:ext cx="7877944"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路由器选择路由的决策流程</a:t>
            </a:r>
          </a:p>
        </p:txBody>
      </p:sp>
      <p:sp>
        <p:nvSpPr>
          <p:cNvPr id="13315" name="矩形 10242"/>
          <p:cNvSpPr>
            <a:spLocks noChangeArrowheads="1"/>
          </p:cNvSpPr>
          <p:nvPr/>
        </p:nvSpPr>
        <p:spPr bwMode="auto">
          <a:xfrm>
            <a:off x="385186" y="1445336"/>
            <a:ext cx="8582409" cy="3325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8925" indent="-288925" defTabSz="916305">
              <a:spcBef>
                <a:spcPct val="20000"/>
              </a:spcBef>
              <a:buChar char="•"/>
              <a:tabLst>
                <a:tab pos="342900" algn="l"/>
              </a:tabLst>
              <a:defRPr sz="3200">
                <a:solidFill>
                  <a:schemeClr val="tx1"/>
                </a:solidFill>
                <a:latin typeface="Arial" panose="020B0604020202020204" pitchFamily="34" charset="0"/>
                <a:ea typeface="宋体" panose="02010600030101010101" pitchFamily="2" charset="-122"/>
              </a:defRPr>
            </a:lvl1pPr>
            <a:lvl2pPr marL="708025" indent="-228600" defTabSz="916305">
              <a:spcBef>
                <a:spcPct val="20000"/>
              </a:spcBef>
              <a:buChar char="–"/>
              <a:tabLst>
                <a:tab pos="342900" algn="l"/>
              </a:tabLst>
              <a:defRPr sz="2800">
                <a:solidFill>
                  <a:schemeClr val="tx1"/>
                </a:solidFill>
                <a:latin typeface="Arial" panose="020B0604020202020204" pitchFamily="34" charset="0"/>
                <a:ea typeface="宋体" panose="02010600030101010101" pitchFamily="2" charset="-122"/>
              </a:defRPr>
            </a:lvl2pPr>
            <a:lvl3pPr marL="1143000" indent="-228600" defTabSz="916305">
              <a:spcBef>
                <a:spcPct val="20000"/>
              </a:spcBef>
              <a:buChar char="•"/>
              <a:tabLst>
                <a:tab pos="342900" algn="l"/>
              </a:tabLst>
              <a:defRPr sz="2400">
                <a:solidFill>
                  <a:schemeClr val="tx1"/>
                </a:solidFill>
                <a:latin typeface="Arial" panose="020B0604020202020204" pitchFamily="34" charset="0"/>
                <a:ea typeface="宋体" panose="02010600030101010101" pitchFamily="2" charset="-122"/>
              </a:defRPr>
            </a:lvl3pPr>
            <a:lvl4pPr marL="1600200" indent="-228600" defTabSz="916305">
              <a:spcBef>
                <a:spcPct val="20000"/>
              </a:spcBef>
              <a:buChar char="–"/>
              <a:tabLst>
                <a:tab pos="342900" algn="l"/>
              </a:tabLst>
              <a:defRPr sz="2000">
                <a:solidFill>
                  <a:schemeClr val="tx1"/>
                </a:solidFill>
                <a:latin typeface="Arial" panose="020B0604020202020204" pitchFamily="34" charset="0"/>
                <a:ea typeface="宋体" panose="02010600030101010101" pitchFamily="2" charset="-122"/>
              </a:defRPr>
            </a:lvl4pPr>
            <a:lvl5pPr marL="2057400" indent="-228600" defTabSz="916305">
              <a:spcBef>
                <a:spcPct val="20000"/>
              </a:spcBef>
              <a:buChar char="»"/>
              <a:tabLst>
                <a:tab pos="342900" algn="l"/>
              </a:tabLst>
              <a:defRPr sz="2000">
                <a:solidFill>
                  <a:schemeClr val="tx1"/>
                </a:solidFill>
                <a:latin typeface="Arial" panose="020B0604020202020204" pitchFamily="34" charset="0"/>
                <a:ea typeface="宋体" panose="02010600030101010101" pitchFamily="2" charset="-122"/>
              </a:defRPr>
            </a:lvl5pPr>
            <a:lvl6pPr marL="2514600" indent="-228600" defTabSz="916305" eaLnBrk="0" fontAlgn="base" hangingPunct="0">
              <a:spcBef>
                <a:spcPct val="20000"/>
              </a:spcBef>
              <a:spcAft>
                <a:spcPct val="0"/>
              </a:spcAft>
              <a:buChar char="»"/>
              <a:tabLst>
                <a:tab pos="342900" algn="l"/>
              </a:tabLst>
              <a:defRPr sz="2000">
                <a:solidFill>
                  <a:schemeClr val="tx1"/>
                </a:solidFill>
                <a:latin typeface="Arial" panose="020B0604020202020204" pitchFamily="34" charset="0"/>
                <a:ea typeface="宋体" panose="02010600030101010101" pitchFamily="2" charset="-122"/>
              </a:defRPr>
            </a:lvl6pPr>
            <a:lvl7pPr marL="2971800" indent="-228600" defTabSz="916305" eaLnBrk="0" fontAlgn="base" hangingPunct="0">
              <a:spcBef>
                <a:spcPct val="20000"/>
              </a:spcBef>
              <a:spcAft>
                <a:spcPct val="0"/>
              </a:spcAft>
              <a:buChar char="»"/>
              <a:tabLst>
                <a:tab pos="342900" algn="l"/>
              </a:tabLst>
              <a:defRPr sz="2000">
                <a:solidFill>
                  <a:schemeClr val="tx1"/>
                </a:solidFill>
                <a:latin typeface="Arial" panose="020B0604020202020204" pitchFamily="34" charset="0"/>
                <a:ea typeface="宋体" panose="02010600030101010101" pitchFamily="2" charset="-122"/>
              </a:defRPr>
            </a:lvl7pPr>
            <a:lvl8pPr marL="3429000" indent="-228600" defTabSz="916305" eaLnBrk="0" fontAlgn="base" hangingPunct="0">
              <a:spcBef>
                <a:spcPct val="20000"/>
              </a:spcBef>
              <a:spcAft>
                <a:spcPct val="0"/>
              </a:spcAft>
              <a:buChar char="»"/>
              <a:tabLst>
                <a:tab pos="342900" algn="l"/>
              </a:tabLst>
              <a:defRPr sz="2000">
                <a:solidFill>
                  <a:schemeClr val="tx1"/>
                </a:solidFill>
                <a:latin typeface="Arial" panose="020B0604020202020204" pitchFamily="34" charset="0"/>
                <a:ea typeface="宋体" panose="02010600030101010101" pitchFamily="2" charset="-122"/>
              </a:defRPr>
            </a:lvl8pPr>
            <a:lvl9pPr marL="3886200" indent="-228600" defTabSz="916305" eaLnBrk="0" fontAlgn="base" hangingPunct="0">
              <a:spcBef>
                <a:spcPct val="20000"/>
              </a:spcBef>
              <a:spcAft>
                <a:spcPct val="0"/>
              </a:spcAft>
              <a:buChar char="»"/>
              <a:tabLst>
                <a:tab pos="342900" algn="l"/>
              </a:tabLst>
              <a:defRPr sz="2000">
                <a:solidFill>
                  <a:schemeClr val="tx1"/>
                </a:solidFill>
                <a:latin typeface="Arial" panose="020B0604020202020204" pitchFamily="34" charset="0"/>
                <a:ea typeface="宋体" panose="02010600030101010101" pitchFamily="2" charset="-122"/>
              </a:defRPr>
            </a:lvl9pPr>
          </a:lstStyle>
          <a:p>
            <a:pPr marL="541655" indent="-541655" eaLnBrk="1" hangingPunct="1">
              <a:buFont typeface="Wingdings" panose="05000000000000000000" pitchFamily="2" charset="2"/>
              <a:buChar char="l"/>
            </a:pPr>
            <a:r>
              <a:rPr lang="zh-CN" altLang="en-US" sz="2800" dirty="0">
                <a:latin typeface="Times New Roman" panose="02020603050405020304" pitchFamily="2" charset="0"/>
                <a:cs typeface="Times New Roman" panose="02020603050405020304" pitchFamily="2" charset="0"/>
              </a:rPr>
              <a:t>首先，使用最长前缀匹配规则</a:t>
            </a:r>
          </a:p>
          <a:p>
            <a:pPr lvl="1" eaLnBrk="1" hangingPunct="1"/>
            <a:r>
              <a:rPr lang="zh-CN" altLang="en-US" sz="2400" dirty="0">
                <a:latin typeface="Times New Roman" panose="02020603050405020304" pitchFamily="2" charset="0"/>
                <a:cs typeface="Times New Roman" panose="02020603050405020304" pitchFamily="2" charset="0"/>
              </a:rPr>
              <a:t>例：</a:t>
            </a:r>
            <a:r>
              <a:rPr lang="en-US" altLang="zh-CN" sz="2400" dirty="0">
                <a:latin typeface="Times New Roman" panose="02020603050405020304" pitchFamily="2" charset="0"/>
                <a:cs typeface="Times New Roman" panose="02020603050405020304" pitchFamily="2" charset="0"/>
              </a:rPr>
              <a:t>10.1.1.1/8  </a:t>
            </a:r>
            <a:r>
              <a:rPr lang="zh-CN" altLang="en-US" sz="2400" dirty="0">
                <a:latin typeface="Times New Roman" panose="02020603050405020304" pitchFamily="2" charset="0"/>
                <a:cs typeface="Times New Roman" panose="02020603050405020304" pitchFamily="2" charset="0"/>
              </a:rPr>
              <a:t>和  </a:t>
            </a:r>
            <a:r>
              <a:rPr lang="en-US" altLang="zh-CN" sz="2400" dirty="0">
                <a:latin typeface="Times New Roman" panose="02020603050405020304" pitchFamily="2" charset="0"/>
                <a:cs typeface="Times New Roman" panose="02020603050405020304" pitchFamily="2" charset="0"/>
              </a:rPr>
              <a:t>10.1.1.1/16</a:t>
            </a:r>
          </a:p>
          <a:p>
            <a:pPr marL="541655" indent="-541655">
              <a:buFont typeface="Wingdings" panose="05000000000000000000" pitchFamily="2" charset="2"/>
              <a:buChar char="l"/>
            </a:pPr>
            <a:r>
              <a:rPr lang="zh-CN" altLang="en-US" sz="2800" dirty="0">
                <a:latin typeface="Times New Roman" panose="02020603050405020304" pitchFamily="2" charset="0"/>
                <a:cs typeface="Times New Roman" panose="02020603050405020304" pitchFamily="2" charset="0"/>
              </a:rPr>
              <a:t>其次，在相同前缀长度有多条路由情况下，比较管理距离</a:t>
            </a:r>
            <a:r>
              <a:rPr lang="en-US" altLang="zh-CN" sz="2800" dirty="0">
                <a:latin typeface="Times New Roman" panose="02020603050405020304" pitchFamily="2" charset="0"/>
                <a:cs typeface="Times New Roman" panose="02020603050405020304" pitchFamily="2" charset="0"/>
              </a:rPr>
              <a:t>/</a:t>
            </a:r>
            <a:r>
              <a:rPr lang="zh-CN" altLang="en-US" sz="2800" dirty="0">
                <a:latin typeface="Times New Roman" panose="02020603050405020304" pitchFamily="2" charset="0"/>
                <a:cs typeface="Times New Roman" panose="02020603050405020304" pitchFamily="2" charset="0"/>
              </a:rPr>
              <a:t>优先级</a:t>
            </a:r>
            <a:r>
              <a:rPr lang="en-US" altLang="zh-CN" sz="2800" dirty="0">
                <a:latin typeface="Times New Roman" panose="02020603050405020304" pitchFamily="2" charset="0"/>
                <a:cs typeface="Times New Roman" panose="02020603050405020304" pitchFamily="2" charset="0"/>
              </a:rPr>
              <a:t>(Pre)</a:t>
            </a:r>
            <a:r>
              <a:rPr lang="zh-CN" altLang="en-US" sz="2800" dirty="0">
                <a:latin typeface="Times New Roman" panose="02020603050405020304" pitchFamily="2" charset="0"/>
                <a:cs typeface="Times New Roman" panose="02020603050405020304" pitchFamily="2" charset="0"/>
              </a:rPr>
              <a:t> ，管理距离越小，路由越优先</a:t>
            </a:r>
          </a:p>
          <a:p>
            <a:pPr lvl="1" eaLnBrk="1" hangingPunct="1"/>
            <a:r>
              <a:rPr lang="zh-CN" altLang="en-US" sz="2400" dirty="0">
                <a:latin typeface="Times New Roman" panose="02020603050405020304" pitchFamily="2" charset="0"/>
                <a:cs typeface="Times New Roman" panose="02020603050405020304" pitchFamily="2" charset="0"/>
              </a:rPr>
              <a:t>例：</a:t>
            </a:r>
            <a:r>
              <a:rPr lang="en-US" altLang="zh-CN" sz="2400" dirty="0">
                <a:latin typeface="Times New Roman" panose="02020603050405020304" pitchFamily="2" charset="0"/>
                <a:cs typeface="Times New Roman" panose="02020603050405020304" pitchFamily="2" charset="0"/>
              </a:rPr>
              <a:t>Static 10.1.1.1/8  </a:t>
            </a:r>
            <a:r>
              <a:rPr lang="zh-CN" altLang="en-US" sz="2400" dirty="0">
                <a:latin typeface="Times New Roman" panose="02020603050405020304" pitchFamily="2" charset="0"/>
                <a:cs typeface="Times New Roman" panose="02020603050405020304" pitchFamily="2" charset="0"/>
              </a:rPr>
              <a:t>和  </a:t>
            </a:r>
            <a:r>
              <a:rPr lang="en-US" altLang="zh-CN" sz="2400" dirty="0">
                <a:latin typeface="Times New Roman" panose="02020603050405020304" pitchFamily="2" charset="0"/>
                <a:cs typeface="Times New Roman" panose="02020603050405020304" pitchFamily="2" charset="0"/>
              </a:rPr>
              <a:t>RIP 10.1.1.1/8</a:t>
            </a:r>
          </a:p>
          <a:p>
            <a:pPr marL="541655" indent="-541655">
              <a:buFont typeface="Wingdings" panose="05000000000000000000" pitchFamily="2" charset="2"/>
              <a:buChar char="l"/>
            </a:pPr>
            <a:r>
              <a:rPr lang="zh-CN" altLang="en-US" sz="2800" dirty="0">
                <a:latin typeface="Times New Roman" panose="02020603050405020304" pitchFamily="2" charset="0"/>
                <a:cs typeface="Times New Roman" panose="02020603050405020304" pitchFamily="2" charset="0"/>
              </a:rPr>
              <a:t>最后，在相同管理距离有多条路由情况下，比较路由开销</a:t>
            </a:r>
            <a:r>
              <a:rPr lang="en-US" altLang="zh-CN" sz="2800" dirty="0">
                <a:latin typeface="Times New Roman" panose="02020603050405020304" pitchFamily="2" charset="0"/>
                <a:cs typeface="Times New Roman" panose="02020603050405020304" pitchFamily="2" charset="0"/>
              </a:rPr>
              <a:t>(Cost)</a:t>
            </a:r>
            <a:r>
              <a:rPr lang="zh-CN" altLang="en-US" sz="2800" dirty="0">
                <a:latin typeface="Times New Roman" panose="02020603050405020304" pitchFamily="2" charset="0"/>
                <a:cs typeface="Times New Roman" panose="02020603050405020304" pitchFamily="2" charset="0"/>
              </a:rPr>
              <a:t> ，度量值越小越优先</a:t>
            </a:r>
          </a:p>
        </p:txBody>
      </p:sp>
      <p:sp>
        <p:nvSpPr>
          <p:cNvPr id="2" name="灯片编号占位符 1"/>
          <p:cNvSpPr>
            <a:spLocks noGrp="1"/>
          </p:cNvSpPr>
          <p:nvPr>
            <p:ph type="sldNum" sz="quarter" idx="12"/>
          </p:nvPr>
        </p:nvSpPr>
        <p:spPr/>
        <p:txBody>
          <a:bodyPr/>
          <a:lstStyle/>
          <a:p>
            <a:fld id="{4E00ECAF-8EDC-4D65-999E-788367C3CFD3}" type="slidenum">
              <a:rPr lang="zh-CN" altLang="en-US" smtClean="0"/>
              <a:t>6</a:t>
            </a:fld>
            <a:endParaRPr lang="zh-CN" altLang="en-US"/>
          </a:p>
        </p:txBody>
      </p:sp>
      <p:pic>
        <p:nvPicPr>
          <p:cNvPr id="4" name="图片 3">
            <a:extLst>
              <a:ext uri="{FF2B5EF4-FFF2-40B4-BE49-F238E27FC236}">
                <a16:creationId xmlns:a16="http://schemas.microsoft.com/office/drawing/2014/main" id="{B145313C-7F22-2442-173D-332221174920}"/>
              </a:ext>
            </a:extLst>
          </p:cNvPr>
          <p:cNvPicPr>
            <a:picLocks noChangeAspect="1"/>
          </p:cNvPicPr>
          <p:nvPr/>
        </p:nvPicPr>
        <p:blipFill>
          <a:blip r:embed="rId2"/>
          <a:stretch>
            <a:fillRect/>
          </a:stretch>
        </p:blipFill>
        <p:spPr>
          <a:xfrm>
            <a:off x="1086779" y="4820710"/>
            <a:ext cx="7428571" cy="148571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矩形 11265"/>
          <p:cNvSpPr>
            <a:spLocks noChangeArrowheads="1"/>
          </p:cNvSpPr>
          <p:nvPr/>
        </p:nvSpPr>
        <p:spPr bwMode="auto">
          <a:xfrm>
            <a:off x="828675" y="333375"/>
            <a:ext cx="749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dirty="0">
                <a:latin typeface="Times New Roman" panose="02020603050405020304" pitchFamily="2" charset="0"/>
                <a:cs typeface="Times New Roman" panose="02020603050405020304" pitchFamily="2" charset="0"/>
              </a:rPr>
              <a:t>直连路由</a:t>
            </a:r>
          </a:p>
        </p:txBody>
      </p:sp>
      <p:sp>
        <p:nvSpPr>
          <p:cNvPr id="14339" name="矩形 11266"/>
          <p:cNvSpPr>
            <a:spLocks noChangeArrowheads="1"/>
          </p:cNvSpPr>
          <p:nvPr/>
        </p:nvSpPr>
        <p:spPr bwMode="auto">
          <a:xfrm>
            <a:off x="131967" y="1102133"/>
            <a:ext cx="889276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marL="0" lvl="1" indent="0" algn="just">
              <a:spcBef>
                <a:spcPct val="0"/>
              </a:spcBef>
              <a:buNone/>
            </a:pPr>
            <a:r>
              <a:rPr lang="zh-CN" altLang="en-US" sz="2600" b="1" dirty="0">
                <a:highlight>
                  <a:srgbClr val="FFFF00"/>
                </a:highlight>
              </a:rPr>
              <a:t>直连路由</a:t>
            </a:r>
            <a:r>
              <a:rPr lang="zh-CN" altLang="en-US" sz="2600" dirty="0"/>
              <a:t>是由链路层协议发现的，一般指去往路由器的接口地址所在网段的路径，该路径信息不需要网络管理员维护，也不需要路由器通过某种算法进行计算获得，只要该接口处于活动状态，路由器就会把通向该网段的路由信息填写到路由表中</a:t>
            </a:r>
            <a:endParaRPr lang="zh-CN" altLang="en-US" sz="2400" dirty="0">
              <a:latin typeface="Times New Roman" panose="02020603050405020304" pitchFamily="2" charset="0"/>
              <a:cs typeface="Times New Roman" panose="02020603050405020304" pitchFamily="2" charset="0"/>
            </a:endParaRPr>
          </a:p>
        </p:txBody>
      </p:sp>
      <p:sp>
        <p:nvSpPr>
          <p:cNvPr id="14340" name="直接连接符 11267"/>
          <p:cNvSpPr>
            <a:spLocks noChangeShapeType="1"/>
          </p:cNvSpPr>
          <p:nvPr/>
        </p:nvSpPr>
        <p:spPr bwMode="auto">
          <a:xfrm flipV="1">
            <a:off x="5030788" y="2809049"/>
            <a:ext cx="1058862" cy="560388"/>
          </a:xfrm>
          <a:prstGeom prst="line">
            <a:avLst/>
          </a:prstGeom>
          <a:noFill/>
          <a:ln w="38100">
            <a:solidFill>
              <a:schemeClr val="tx2"/>
            </a:solidFill>
            <a:round/>
          </a:ln>
          <a:extLst>
            <a:ext uri="{909E8E84-426E-40DD-AFC4-6F175D3DCCD1}">
              <a14:hiddenFill xmlns:a14="http://schemas.microsoft.com/office/drawing/2010/main">
                <a:noFill/>
              </a14:hiddenFill>
            </a:ext>
          </a:extLst>
        </p:spPr>
        <p:txBody>
          <a:bodyPr/>
          <a:lstStyle/>
          <a:p>
            <a:endParaRPr lang="zh-CN" altLang="en-US" sz="2800">
              <a:latin typeface="Times New Roman" panose="02020603050405020304" pitchFamily="2" charset="0"/>
              <a:ea typeface="宋体" panose="02010600030101010101" pitchFamily="2" charset="-122"/>
              <a:cs typeface="Times New Roman" panose="02020603050405020304" pitchFamily="2" charset="0"/>
            </a:endParaRPr>
          </a:p>
        </p:txBody>
      </p:sp>
      <p:sp>
        <p:nvSpPr>
          <p:cNvPr id="14341" name="直接连接符 11268"/>
          <p:cNvSpPr>
            <a:spLocks noChangeShapeType="1"/>
          </p:cNvSpPr>
          <p:nvPr/>
        </p:nvSpPr>
        <p:spPr bwMode="auto">
          <a:xfrm>
            <a:off x="4846638" y="3701224"/>
            <a:ext cx="698500" cy="647700"/>
          </a:xfrm>
          <a:prstGeom prst="line">
            <a:avLst/>
          </a:prstGeom>
          <a:noFill/>
          <a:ln w="38100">
            <a:solidFill>
              <a:schemeClr val="tx2"/>
            </a:solidFill>
            <a:round/>
          </a:ln>
          <a:extLst>
            <a:ext uri="{909E8E84-426E-40DD-AFC4-6F175D3DCCD1}">
              <a14:hiddenFill xmlns:a14="http://schemas.microsoft.com/office/drawing/2010/main">
                <a:noFill/>
              </a14:hiddenFill>
            </a:ext>
          </a:extLst>
        </p:spPr>
        <p:txBody>
          <a:bodyPr/>
          <a:lstStyle/>
          <a:p>
            <a:endParaRPr lang="zh-CN" altLang="en-US" sz="2800">
              <a:latin typeface="Times New Roman" panose="02020603050405020304" pitchFamily="2" charset="0"/>
              <a:ea typeface="宋体" panose="02010600030101010101" pitchFamily="2" charset="-122"/>
              <a:cs typeface="Times New Roman" panose="02020603050405020304" pitchFamily="2" charset="0"/>
            </a:endParaRPr>
          </a:p>
        </p:txBody>
      </p:sp>
      <p:sp>
        <p:nvSpPr>
          <p:cNvPr id="14342" name="直接连接符 11269"/>
          <p:cNvSpPr>
            <a:spLocks noChangeShapeType="1"/>
          </p:cNvSpPr>
          <p:nvPr/>
        </p:nvSpPr>
        <p:spPr bwMode="auto">
          <a:xfrm flipV="1">
            <a:off x="2706688" y="3486912"/>
            <a:ext cx="1658937" cy="161925"/>
          </a:xfrm>
          <a:prstGeom prst="line">
            <a:avLst/>
          </a:prstGeom>
          <a:noFill/>
          <a:ln w="38100">
            <a:solidFill>
              <a:schemeClr val="tx2"/>
            </a:solidFill>
            <a:round/>
          </a:ln>
          <a:extLst>
            <a:ext uri="{909E8E84-426E-40DD-AFC4-6F175D3DCCD1}">
              <a14:hiddenFill xmlns:a14="http://schemas.microsoft.com/office/drawing/2010/main">
                <a:noFill/>
              </a14:hiddenFill>
            </a:ext>
          </a:extLst>
        </p:spPr>
        <p:txBody>
          <a:bodyPr/>
          <a:lstStyle/>
          <a:p>
            <a:endParaRPr lang="zh-CN" altLang="en-US" sz="2800">
              <a:latin typeface="Times New Roman" panose="02020603050405020304" pitchFamily="2" charset="0"/>
              <a:ea typeface="宋体" panose="02010600030101010101" pitchFamily="2" charset="-122"/>
              <a:cs typeface="Times New Roman" panose="02020603050405020304" pitchFamily="2" charset="0"/>
            </a:endParaRPr>
          </a:p>
        </p:txBody>
      </p:sp>
      <p:sp>
        <p:nvSpPr>
          <p:cNvPr id="14343" name="文本框 11270"/>
          <p:cNvSpPr txBox="1">
            <a:spLocks noChangeArrowheads="1"/>
          </p:cNvSpPr>
          <p:nvPr/>
        </p:nvSpPr>
        <p:spPr bwMode="auto">
          <a:xfrm>
            <a:off x="2937822" y="3147123"/>
            <a:ext cx="15827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en-US" altLang="zh-CN" sz="1800" dirty="0">
                <a:latin typeface="Times New Roman" panose="02020603050405020304" pitchFamily="2" charset="0"/>
                <a:cs typeface="Times New Roman" panose="02020603050405020304" pitchFamily="2" charset="0"/>
              </a:rPr>
              <a:t>192.168.1.1</a:t>
            </a:r>
            <a:endParaRPr lang="en-US" altLang="zh-CN" sz="2000" dirty="0">
              <a:latin typeface="Times New Roman" panose="02020603050405020304" pitchFamily="2" charset="0"/>
              <a:cs typeface="Times New Roman" panose="02020603050405020304" pitchFamily="2" charset="0"/>
            </a:endParaRPr>
          </a:p>
        </p:txBody>
      </p:sp>
      <p:sp>
        <p:nvSpPr>
          <p:cNvPr id="14344" name="文本框 11271"/>
          <p:cNvSpPr txBox="1">
            <a:spLocks noChangeArrowheads="1"/>
          </p:cNvSpPr>
          <p:nvPr/>
        </p:nvSpPr>
        <p:spPr bwMode="auto">
          <a:xfrm>
            <a:off x="5298590" y="3180546"/>
            <a:ext cx="15097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en-US" altLang="zh-CN" sz="1800" dirty="0">
                <a:latin typeface="Times New Roman" panose="02020603050405020304" pitchFamily="2" charset="0"/>
                <a:cs typeface="Times New Roman" panose="02020603050405020304" pitchFamily="2" charset="0"/>
              </a:rPr>
              <a:t>172.16.1.1</a:t>
            </a:r>
            <a:endParaRPr lang="en-US" altLang="zh-CN" sz="2000" dirty="0">
              <a:latin typeface="Times New Roman" panose="02020603050405020304" pitchFamily="2" charset="0"/>
              <a:cs typeface="Times New Roman" panose="02020603050405020304" pitchFamily="2" charset="0"/>
            </a:endParaRPr>
          </a:p>
        </p:txBody>
      </p:sp>
      <p:sp>
        <p:nvSpPr>
          <p:cNvPr id="14345" name="文本框 11272"/>
          <p:cNvSpPr txBox="1">
            <a:spLocks noChangeArrowheads="1"/>
          </p:cNvSpPr>
          <p:nvPr/>
        </p:nvSpPr>
        <p:spPr bwMode="auto">
          <a:xfrm>
            <a:off x="5141912" y="3634491"/>
            <a:ext cx="19776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en-US" altLang="zh-CN" sz="1800" dirty="0">
                <a:latin typeface="Times New Roman" panose="02020603050405020304" pitchFamily="2" charset="0"/>
                <a:cs typeface="Times New Roman" panose="02020603050405020304" pitchFamily="2" charset="0"/>
              </a:rPr>
              <a:t>10.10.10.1</a:t>
            </a:r>
            <a:endParaRPr lang="en-US" altLang="zh-CN" sz="2000" dirty="0">
              <a:latin typeface="Times New Roman" panose="02020603050405020304" pitchFamily="2" charset="0"/>
              <a:cs typeface="Times New Roman" panose="02020603050405020304" pitchFamily="2" charset="0"/>
            </a:endParaRPr>
          </a:p>
        </p:txBody>
      </p:sp>
      <p:pic>
        <p:nvPicPr>
          <p:cNvPr id="14346" name="图片 11273" descr="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9563" y="3182112"/>
            <a:ext cx="11557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图片 11277" descr="P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4413" y="3458337"/>
            <a:ext cx="5969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图片 11278" descr="P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4148899"/>
            <a:ext cx="598488"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2" name="文本框 11279"/>
          <p:cNvSpPr txBox="1">
            <a:spLocks noChangeArrowheads="1"/>
          </p:cNvSpPr>
          <p:nvPr/>
        </p:nvSpPr>
        <p:spPr bwMode="auto">
          <a:xfrm>
            <a:off x="1904999" y="3861562"/>
            <a:ext cx="16589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en-US" altLang="zh-CN" sz="1800" dirty="0">
                <a:latin typeface="Times New Roman" panose="02020603050405020304" pitchFamily="2" charset="0"/>
                <a:cs typeface="Times New Roman" panose="02020603050405020304" pitchFamily="2" charset="0"/>
              </a:rPr>
              <a:t>192.168.1.5</a:t>
            </a:r>
            <a:endParaRPr lang="en-US" altLang="zh-CN" sz="2000" dirty="0">
              <a:latin typeface="Times New Roman" panose="02020603050405020304" pitchFamily="2" charset="0"/>
              <a:cs typeface="Times New Roman" panose="02020603050405020304" pitchFamily="2" charset="0"/>
            </a:endParaRPr>
          </a:p>
        </p:txBody>
      </p:sp>
      <p:sp>
        <p:nvSpPr>
          <p:cNvPr id="14353" name="文本框 11280"/>
          <p:cNvSpPr txBox="1">
            <a:spLocks noChangeArrowheads="1"/>
          </p:cNvSpPr>
          <p:nvPr/>
        </p:nvSpPr>
        <p:spPr bwMode="auto">
          <a:xfrm>
            <a:off x="5986463" y="4352099"/>
            <a:ext cx="197766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en-US" altLang="zh-CN" sz="1800" dirty="0">
                <a:latin typeface="Times New Roman" panose="02020603050405020304" pitchFamily="2" charset="0"/>
                <a:cs typeface="Times New Roman" panose="02020603050405020304" pitchFamily="2" charset="0"/>
              </a:rPr>
              <a:t>192.168.3.8</a:t>
            </a:r>
            <a:endParaRPr lang="en-US" altLang="zh-CN" sz="2000" dirty="0">
              <a:latin typeface="Times New Roman" panose="02020603050405020304" pitchFamily="2" charset="0"/>
              <a:cs typeface="Times New Roman" panose="02020603050405020304" pitchFamily="2" charset="0"/>
            </a:endParaRPr>
          </a:p>
        </p:txBody>
      </p:sp>
      <p:graphicFrame>
        <p:nvGraphicFramePr>
          <p:cNvPr id="11282" name="表格 11281"/>
          <p:cNvGraphicFramePr/>
          <p:nvPr>
            <p:extLst>
              <p:ext uri="{D42A27DB-BD31-4B8C-83A1-F6EECF244321}">
                <p14:modId xmlns:p14="http://schemas.microsoft.com/office/powerpoint/2010/main" val="514268376"/>
              </p:ext>
            </p:extLst>
          </p:nvPr>
        </p:nvGraphicFramePr>
        <p:xfrm>
          <a:off x="465138" y="4680841"/>
          <a:ext cx="8315324" cy="1955611"/>
        </p:xfrm>
        <a:graphic>
          <a:graphicData uri="http://schemas.openxmlformats.org/drawingml/2006/table">
            <a:tbl>
              <a:tblPr/>
              <a:tblGrid>
                <a:gridCol w="1714891">
                  <a:extLst>
                    <a:ext uri="{9D8B030D-6E8A-4147-A177-3AD203B41FA5}">
                      <a16:colId xmlns:a16="http://schemas.microsoft.com/office/drawing/2014/main" val="20000"/>
                    </a:ext>
                  </a:extLst>
                </a:gridCol>
                <a:gridCol w="3299163">
                  <a:extLst>
                    <a:ext uri="{9D8B030D-6E8A-4147-A177-3AD203B41FA5}">
                      <a16:colId xmlns:a16="http://schemas.microsoft.com/office/drawing/2014/main" val="20001"/>
                    </a:ext>
                  </a:extLst>
                </a:gridCol>
                <a:gridCol w="3301270">
                  <a:extLst>
                    <a:ext uri="{9D8B030D-6E8A-4147-A177-3AD203B41FA5}">
                      <a16:colId xmlns:a16="http://schemas.microsoft.com/office/drawing/2014/main" val="20002"/>
                    </a:ext>
                  </a:extLst>
                </a:gridCol>
              </a:tblGrid>
              <a:tr h="479425">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0" i="0" u="none" kern="1200" baseline="0" dirty="0">
                          <a:solidFill>
                            <a:schemeClr val="bg1"/>
                          </a:solidFill>
                          <a:latin typeface="Times New Roman" panose="02020603050405020304" pitchFamily="2" charset="0"/>
                          <a:ea typeface="宋体" panose="02010600030101010101" pitchFamily="2" charset="-122"/>
                          <a:cs typeface="Times New Roman" panose="02020603050405020304" pitchFamily="2" charset="0"/>
                        </a:rPr>
                        <a:t>协议</a:t>
                      </a:r>
                      <a:endParaRPr sz="2400" b="0" i="0" u="none" kern="1200" baseline="0" dirty="0">
                        <a:solidFill>
                          <a:schemeClr val="bg1"/>
                        </a:solidFill>
                        <a:latin typeface="Times New Roman" panose="02020603050405020304" pitchFamily="2" charset="0"/>
                        <a:ea typeface="宋体" panose="02010600030101010101" pitchFamily="2" charset="-122"/>
                        <a:cs typeface="Times New Roman" panose="02020603050405020304" pitchFamily="2"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A4001B">
                        <a:alpha val="100000"/>
                      </a:srgbClr>
                    </a:solid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0" dirty="0">
                          <a:solidFill>
                            <a:schemeClr val="bg1"/>
                          </a:solidFill>
                          <a:latin typeface="Times New Roman" panose="02020603050405020304" pitchFamily="2" charset="0"/>
                          <a:ea typeface="宋体" panose="02010600030101010101" pitchFamily="2" charset="-122"/>
                          <a:cs typeface="Times New Roman" panose="02020603050405020304" pitchFamily="2" charset="0"/>
                        </a:rPr>
                        <a:t>目的网络</a:t>
                      </a:r>
                      <a:r>
                        <a:rPr lang="en-US" altLang="zh-CN" sz="2400" b="0" dirty="0">
                          <a:solidFill>
                            <a:schemeClr val="bg1"/>
                          </a:solidFill>
                          <a:latin typeface="Times New Roman" panose="02020603050405020304" pitchFamily="2" charset="0"/>
                          <a:ea typeface="宋体" panose="02010600030101010101" pitchFamily="2" charset="-122"/>
                          <a:cs typeface="Times New Roman" panose="02020603050405020304" pitchFamily="2" charset="0"/>
                        </a:rPr>
                        <a:t>/</a:t>
                      </a:r>
                      <a:r>
                        <a:rPr lang="zh-CN" altLang="en-US" sz="2400" b="0" dirty="0">
                          <a:solidFill>
                            <a:schemeClr val="bg1"/>
                          </a:solidFill>
                          <a:latin typeface="Times New Roman" panose="02020603050405020304" pitchFamily="2" charset="0"/>
                          <a:ea typeface="宋体" panose="02010600030101010101" pitchFamily="2" charset="-122"/>
                          <a:cs typeface="Times New Roman" panose="02020603050405020304" pitchFamily="2" charset="0"/>
                        </a:rPr>
                        <a:t>掩码</a:t>
                      </a: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A4001B">
                        <a:alpha val="100000"/>
                      </a:srgbClr>
                    </a:solid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buNone/>
                      </a:pPr>
                      <a:r>
                        <a:rPr lang="zh-CN" altLang="en-US" sz="2400" b="0" dirty="0">
                          <a:solidFill>
                            <a:schemeClr val="bg1"/>
                          </a:solidFill>
                          <a:latin typeface="Times New Roman" panose="02020603050405020304" pitchFamily="2" charset="0"/>
                          <a:ea typeface="宋体" panose="02010600030101010101" pitchFamily="2" charset="-122"/>
                          <a:cs typeface="Times New Roman" panose="02020603050405020304" pitchFamily="2" charset="0"/>
                        </a:rPr>
                        <a:t>出口</a:t>
                      </a: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A4001B">
                        <a:alpha val="100000"/>
                      </a:srgbClr>
                    </a:solidFill>
                  </a:tcPr>
                </a:tc>
                <a:extLst>
                  <a:ext uri="{0D108BD9-81ED-4DB2-BD59-A6C34878D82A}">
                    <a16:rowId xmlns:a16="http://schemas.microsoft.com/office/drawing/2014/main" val="10000"/>
                  </a:ext>
                </a:extLst>
              </a:tr>
              <a:tr h="457200">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defTabSz="914400" rtl="0" eaLnBrk="1" fontAlgn="base" latinLnBrk="0" hangingPunct="1">
                        <a:lnSpc>
                          <a:spcPct val="120000"/>
                        </a:lnSpc>
                        <a:spcBef>
                          <a:spcPct val="0"/>
                        </a:spcBef>
                        <a:spcAft>
                          <a:spcPct val="0"/>
                        </a:spcAft>
                        <a:buNone/>
                      </a:pPr>
                      <a:r>
                        <a:rPr lang="en-US" altLang="zh-CN" sz="2400" b="1" i="0" u="none" kern="1200" baseline="0" dirty="0">
                          <a:solidFill>
                            <a:schemeClr val="tx1"/>
                          </a:solidFill>
                          <a:latin typeface="Times New Roman" panose="02020603050405020304" pitchFamily="2" charset="0"/>
                          <a:ea typeface="宋体" panose="02010600030101010101" pitchFamily="2" charset="-122"/>
                          <a:cs typeface="Times New Roman" panose="02020603050405020304" pitchFamily="2" charset="0"/>
                        </a:rPr>
                        <a:t>Direct</a:t>
                      </a: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lnSpc>
                          <a:spcPct val="120000"/>
                        </a:lnSpc>
                        <a:spcBef>
                          <a:spcPct val="0"/>
                        </a:spcBef>
                        <a:buNone/>
                      </a:pPr>
                      <a:r>
                        <a:rPr lang="en-US" altLang="zh-CN" sz="2400" b="0" dirty="0">
                          <a:latin typeface="Times New Roman" panose="02020603050405020304" pitchFamily="2" charset="0"/>
                          <a:ea typeface="宋体" panose="02010600030101010101" pitchFamily="2" charset="-122"/>
                          <a:cs typeface="Times New Roman" panose="02020603050405020304" pitchFamily="2" charset="0"/>
                        </a:rPr>
                        <a:t>192.168.1.0/24</a:t>
                      </a: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lnSpc>
                          <a:spcPct val="120000"/>
                        </a:lnSpc>
                        <a:spcBef>
                          <a:spcPct val="0"/>
                        </a:spcBef>
                        <a:buNone/>
                      </a:pPr>
                      <a:r>
                        <a:rPr lang="en-US" altLang="x-none" sz="2400" b="0" dirty="0">
                          <a:solidFill>
                            <a:schemeClr val="tx1"/>
                          </a:solidFill>
                          <a:latin typeface="Times New Roman" panose="02020603050405020304" pitchFamily="2" charset="0"/>
                          <a:ea typeface="宋体" panose="02010600030101010101" pitchFamily="2" charset="-122"/>
                          <a:cs typeface="Times New Roman" panose="02020603050405020304" pitchFamily="2" charset="0"/>
                          <a:sym typeface="+mn-ea"/>
                        </a:rPr>
                        <a:t>Ethernet0/0/1</a:t>
                      </a:r>
                      <a:endParaRPr lang="en-US" altLang="zh-CN" sz="2400" b="0" dirty="0">
                        <a:latin typeface="Times New Roman" panose="02020603050405020304" pitchFamily="2" charset="0"/>
                        <a:ea typeface="宋体" panose="02010600030101010101" pitchFamily="2" charset="-122"/>
                        <a:cs typeface="Times New Roman" panose="02020603050405020304" pitchFamily="2"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200">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defTabSz="914400" rtl="0" eaLnBrk="1" fontAlgn="base" latinLnBrk="0" hangingPunct="1">
                        <a:lnSpc>
                          <a:spcPct val="120000"/>
                        </a:lnSpc>
                        <a:spcBef>
                          <a:spcPct val="0"/>
                        </a:spcBef>
                        <a:spcAft>
                          <a:spcPct val="0"/>
                        </a:spcAft>
                        <a:buNone/>
                      </a:pPr>
                      <a:r>
                        <a:rPr lang="en-US" altLang="zh-CN" sz="2400" b="1" i="0" u="none" kern="1200" baseline="0" dirty="0">
                          <a:solidFill>
                            <a:schemeClr val="tx1"/>
                          </a:solidFill>
                          <a:latin typeface="Times New Roman" panose="02020603050405020304" pitchFamily="2" charset="0"/>
                          <a:ea typeface="宋体" panose="02010600030101010101" pitchFamily="2" charset="-122"/>
                          <a:cs typeface="Times New Roman" panose="02020603050405020304" pitchFamily="2" charset="0"/>
                        </a:rPr>
                        <a:t>Direct</a:t>
                      </a: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lnSpc>
                          <a:spcPct val="120000"/>
                        </a:lnSpc>
                        <a:buNone/>
                      </a:pPr>
                      <a:r>
                        <a:rPr lang="en-US" altLang="zh-CN" sz="2400" b="0" dirty="0">
                          <a:latin typeface="Times New Roman" panose="02020603050405020304" pitchFamily="2" charset="0"/>
                          <a:ea typeface="宋体" panose="02010600030101010101" pitchFamily="2" charset="-122"/>
                          <a:cs typeface="Times New Roman" panose="02020603050405020304" pitchFamily="2" charset="0"/>
                        </a:rPr>
                        <a:t>172.16.1.0/30</a:t>
                      </a: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lnSpc>
                          <a:spcPct val="120000"/>
                        </a:lnSpc>
                        <a:buNone/>
                      </a:pPr>
                      <a:r>
                        <a:rPr lang="en-US" altLang="zh-CN" sz="2400" b="0" dirty="0">
                          <a:latin typeface="Times New Roman" panose="02020603050405020304" pitchFamily="2" charset="0"/>
                          <a:ea typeface="宋体" panose="02010600030101010101" pitchFamily="2" charset="-122"/>
                          <a:cs typeface="Times New Roman" panose="02020603050405020304" pitchFamily="2" charset="0"/>
                        </a:rPr>
                        <a:t>Serial1/0/0</a:t>
                      </a: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200">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defTabSz="914400" rtl="0" eaLnBrk="1" fontAlgn="base" latinLnBrk="0" hangingPunct="1">
                        <a:lnSpc>
                          <a:spcPct val="120000"/>
                        </a:lnSpc>
                        <a:spcBef>
                          <a:spcPct val="0"/>
                        </a:spcBef>
                        <a:spcAft>
                          <a:spcPct val="0"/>
                        </a:spcAft>
                        <a:buNone/>
                      </a:pPr>
                      <a:r>
                        <a:rPr lang="en-US" altLang="zh-CN" sz="2400" b="1" i="0" u="none" kern="1200" baseline="0" dirty="0">
                          <a:solidFill>
                            <a:schemeClr val="tx1"/>
                          </a:solidFill>
                          <a:latin typeface="Times New Roman" panose="02020603050405020304" pitchFamily="2" charset="0"/>
                          <a:ea typeface="宋体" panose="02010600030101010101" pitchFamily="2" charset="-122"/>
                          <a:cs typeface="Times New Roman" panose="02020603050405020304" pitchFamily="2" charset="0"/>
                        </a:rPr>
                        <a:t>Direct</a:t>
                      </a: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lnSpc>
                          <a:spcPct val="120000"/>
                        </a:lnSpc>
                        <a:buNone/>
                      </a:pPr>
                      <a:r>
                        <a:rPr lang="en-US" altLang="zh-CN" sz="2400" b="0" i="0" u="none" kern="1200" baseline="0" dirty="0">
                          <a:solidFill>
                            <a:schemeClr val="tx1"/>
                          </a:solidFill>
                          <a:latin typeface="Times New Roman" panose="02020603050405020304" pitchFamily="2" charset="0"/>
                          <a:ea typeface="宋体" panose="02010600030101010101" pitchFamily="2" charset="-122"/>
                          <a:cs typeface="Times New Roman" panose="02020603050405020304" pitchFamily="2" charset="0"/>
                        </a:rPr>
                        <a:t>10.10.10.0/24</a:t>
                      </a: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微软雅黑" panose="020B0503020204020204" pitchFamily="2" charset="-122"/>
                          <a:ea typeface="微软雅黑" panose="020B0503020204020204"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lgn="ctr">
                        <a:lnSpc>
                          <a:spcPct val="120000"/>
                        </a:lnSpc>
                        <a:buNone/>
                      </a:pPr>
                      <a:r>
                        <a:rPr lang="en-US" altLang="x-none" sz="2400" b="0" dirty="0">
                          <a:solidFill>
                            <a:schemeClr val="tx1"/>
                          </a:solidFill>
                          <a:latin typeface="Times New Roman" panose="02020603050405020304" pitchFamily="2" charset="0"/>
                          <a:ea typeface="宋体" panose="02010600030101010101" pitchFamily="2" charset="-122"/>
                          <a:cs typeface="Times New Roman" panose="02020603050405020304" pitchFamily="2" charset="0"/>
                          <a:sym typeface="+mn-ea"/>
                        </a:rPr>
                        <a:t>GigabitEthernet0/0/1</a:t>
                      </a:r>
                      <a:endParaRPr lang="en-US" altLang="zh-CN" sz="2400" b="0" dirty="0">
                        <a:latin typeface="Times New Roman" panose="02020603050405020304" pitchFamily="2" charset="0"/>
                        <a:ea typeface="宋体" panose="02010600030101010101" pitchFamily="2" charset="-122"/>
                        <a:cs typeface="Times New Roman" panose="02020603050405020304" pitchFamily="2"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 name="灯片编号占位符 1"/>
          <p:cNvSpPr>
            <a:spLocks noGrp="1"/>
          </p:cNvSpPr>
          <p:nvPr>
            <p:ph type="sldNum" sz="quarter" idx="12"/>
          </p:nvPr>
        </p:nvSpPr>
        <p:spPr>
          <a:xfrm>
            <a:off x="6510959" y="6453889"/>
            <a:ext cx="2057400" cy="365125"/>
          </a:xfrm>
        </p:spPr>
        <p:txBody>
          <a:bodyPr/>
          <a:lstStyle/>
          <a:p>
            <a:fld id="{4E00ECAF-8EDC-4D65-999E-788367C3CFD3}" type="slidenum">
              <a:rPr lang="zh-CN" altLang="en-US" smtClean="0"/>
              <a:t>7</a:t>
            </a:fld>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12289"/>
          <p:cNvSpPr>
            <a:spLocks noChangeArrowheads="1"/>
          </p:cNvSpPr>
          <p:nvPr/>
        </p:nvSpPr>
        <p:spPr bwMode="auto">
          <a:xfrm>
            <a:off x="684213" y="404813"/>
            <a:ext cx="749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a:latin typeface="Times New Roman" panose="02020603050405020304" pitchFamily="2" charset="0"/>
                <a:cs typeface="Times New Roman" panose="02020603050405020304" pitchFamily="2" charset="0"/>
              </a:rPr>
              <a:t>静态路由</a:t>
            </a:r>
          </a:p>
        </p:txBody>
      </p:sp>
      <p:sp>
        <p:nvSpPr>
          <p:cNvPr id="16387" name="矩形 12290"/>
          <p:cNvSpPr>
            <a:spLocks noChangeArrowheads="1"/>
          </p:cNvSpPr>
          <p:nvPr/>
        </p:nvSpPr>
        <p:spPr bwMode="auto">
          <a:xfrm>
            <a:off x="488297" y="1398587"/>
            <a:ext cx="8496300" cy="154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marL="535305" lvl="1" indent="-532130" eaLnBrk="1" hangingPunct="1">
              <a:lnSpc>
                <a:spcPct val="120000"/>
              </a:lnSpc>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静态路由是指由网络管理员手工配置的路由信息</a:t>
            </a:r>
            <a:endParaRPr lang="en-US" altLang="zh-CN" sz="2600" dirty="0">
              <a:latin typeface="Times New Roman" panose="02020603050405020304" pitchFamily="2" charset="0"/>
              <a:cs typeface="Times New Roman" panose="02020603050405020304" pitchFamily="2" charset="0"/>
            </a:endParaRPr>
          </a:p>
          <a:p>
            <a:pPr marL="535305" lvl="1" indent="-532130">
              <a:lnSpc>
                <a:spcPct val="120000"/>
              </a:lnSpc>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静态路由信息是本地有效的，不会自动通告给其他路由器，除非通过手工配置路由重分发给其他路由器</a:t>
            </a:r>
            <a:endParaRPr lang="en-US" altLang="zh-CN" sz="2600" dirty="0">
              <a:latin typeface="Times New Roman" panose="02020603050405020304" pitchFamily="2" charset="0"/>
              <a:cs typeface="Times New Roman" panose="02020603050405020304" pitchFamily="2" charset="0"/>
            </a:endParaRPr>
          </a:p>
          <a:p>
            <a:pPr marL="535305" lvl="1" indent="-532130">
              <a:lnSpc>
                <a:spcPct val="120000"/>
              </a:lnSpc>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静态路由一般适用于比较简单的网络环境，大型和复杂的网络环境通常不宜采用静态路由</a:t>
            </a:r>
            <a:endParaRPr lang="en-US" altLang="zh-CN" sz="2600" dirty="0">
              <a:latin typeface="Times New Roman" panose="02020603050405020304" pitchFamily="2" charset="0"/>
              <a:cs typeface="Times New Roman" panose="02020603050405020304" pitchFamily="2" charset="0"/>
            </a:endParaRPr>
          </a:p>
          <a:p>
            <a:pPr marL="535305" lvl="1" indent="-532130" eaLnBrk="1" hangingPunct="1">
              <a:lnSpc>
                <a:spcPct val="120000"/>
              </a:lnSpc>
              <a:buFont typeface="Wingdings" panose="05000000000000000000" pitchFamily="2" charset="2"/>
              <a:buChar char="l"/>
            </a:pPr>
            <a:r>
              <a:rPr lang="zh-CN" altLang="en-US" sz="2600" dirty="0">
                <a:latin typeface="Times New Roman" panose="02020603050405020304" pitchFamily="2" charset="0"/>
                <a:cs typeface="Times New Roman" panose="02020603050405020304" pitchFamily="2" charset="0"/>
              </a:rPr>
              <a:t>静态路由除了具有简单、高效、可靠的优点外，它的另一个好处是网络安全保密性高</a:t>
            </a:r>
            <a:endParaRPr lang="en-US" altLang="zh-CN" sz="2600" dirty="0">
              <a:latin typeface="Times New Roman" panose="02020603050405020304" pitchFamily="2" charset="0"/>
              <a:cs typeface="Times New Roman" panose="02020603050405020304" pitchFamily="2" charset="0"/>
            </a:endParaRPr>
          </a:p>
          <a:p>
            <a:pPr marL="3175" lvl="1" indent="0" eaLnBrk="1" hangingPunct="1">
              <a:lnSpc>
                <a:spcPct val="120000"/>
              </a:lnSpc>
              <a:buNone/>
            </a:pPr>
            <a:endParaRPr lang="zh-CN" altLang="en-US" sz="2600" b="1" dirty="0">
              <a:latin typeface="Times New Roman" panose="02020603050405020304" pitchFamily="2" charset="0"/>
              <a:cs typeface="Times New Roman" panose="02020603050405020304" pitchFamily="2" charset="0"/>
            </a:endParaRPr>
          </a:p>
        </p:txBody>
      </p:sp>
      <p:sp>
        <p:nvSpPr>
          <p:cNvPr id="39" name="灯片编号占位符 38"/>
          <p:cNvSpPr>
            <a:spLocks noGrp="1"/>
          </p:cNvSpPr>
          <p:nvPr>
            <p:ph type="sldNum" sz="quarter" idx="12"/>
          </p:nvPr>
        </p:nvSpPr>
        <p:spPr/>
        <p:txBody>
          <a:bodyPr/>
          <a:lstStyle/>
          <a:p>
            <a:fld id="{4E00ECAF-8EDC-4D65-999E-788367C3CFD3}" type="slidenum">
              <a:rPr lang="zh-CN" altLang="en-US" smtClean="0"/>
              <a:t>8</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638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609600" y="1798128"/>
            <a:ext cx="8468895" cy="5081842"/>
            <a:chOff x="609600" y="1798128"/>
            <a:chExt cx="8468895" cy="5081842"/>
          </a:xfrm>
        </p:grpSpPr>
        <p:sp>
          <p:nvSpPr>
            <p:cNvPr id="4" name="直接连接符 13313"/>
            <p:cNvSpPr>
              <a:spLocks noChangeShapeType="1"/>
            </p:cNvSpPr>
            <p:nvPr/>
          </p:nvSpPr>
          <p:spPr bwMode="auto">
            <a:xfrm flipH="1" flipV="1">
              <a:off x="6373813" y="2156903"/>
              <a:ext cx="1081087" cy="431800"/>
            </a:xfrm>
            <a:prstGeom prst="line">
              <a:avLst/>
            </a:prstGeom>
            <a:noFill/>
            <a:ln w="50800">
              <a:solidFill>
                <a:srgbClr val="0099CC"/>
              </a:solidFill>
              <a:rou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5" name="直接连接符 13314"/>
            <p:cNvSpPr>
              <a:spLocks noChangeShapeType="1"/>
            </p:cNvSpPr>
            <p:nvPr/>
          </p:nvSpPr>
          <p:spPr bwMode="auto">
            <a:xfrm flipV="1">
              <a:off x="1620838" y="2085466"/>
              <a:ext cx="1260475" cy="431800"/>
            </a:xfrm>
            <a:prstGeom prst="line">
              <a:avLst/>
            </a:prstGeom>
            <a:noFill/>
            <a:ln w="50800">
              <a:solidFill>
                <a:srgbClr val="0099CC"/>
              </a:solidFill>
              <a:round/>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6" name="矩形 13316"/>
            <p:cNvSpPr>
              <a:spLocks noChangeArrowheads="1"/>
            </p:cNvSpPr>
            <p:nvPr/>
          </p:nvSpPr>
          <p:spPr bwMode="auto">
            <a:xfrm>
              <a:off x="4819650" y="2334703"/>
              <a:ext cx="872034"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a:solidFill>
                    <a:srgbClr val="000000"/>
                  </a:solidFill>
                  <a:latin typeface="Times New Roman" panose="02020603050405020304" pitchFamily="2" charset="0"/>
                  <a:cs typeface="Times New Roman" panose="02020603050405020304" pitchFamily="2" charset="0"/>
                </a:rPr>
                <a:t>172.16.2.2</a:t>
              </a:r>
            </a:p>
          </p:txBody>
        </p:sp>
        <p:sp>
          <p:nvSpPr>
            <p:cNvPr id="7" name="矩形 13317"/>
            <p:cNvSpPr>
              <a:spLocks noChangeArrowheads="1"/>
            </p:cNvSpPr>
            <p:nvPr/>
          </p:nvSpPr>
          <p:spPr bwMode="auto">
            <a:xfrm>
              <a:off x="3621412" y="1818910"/>
              <a:ext cx="376706"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dirty="0">
                  <a:solidFill>
                    <a:srgbClr val="000000"/>
                  </a:solidFill>
                  <a:latin typeface="Times New Roman" panose="02020603050405020304" pitchFamily="2" charset="0"/>
                  <a:cs typeface="Times New Roman" panose="02020603050405020304" pitchFamily="2" charset="0"/>
                </a:rPr>
                <a:t>S1/2</a:t>
              </a:r>
            </a:p>
          </p:txBody>
        </p:sp>
        <p:sp>
          <p:nvSpPr>
            <p:cNvPr id="8" name="矩形 13318"/>
            <p:cNvSpPr>
              <a:spLocks noChangeArrowheads="1"/>
            </p:cNvSpPr>
            <p:nvPr/>
          </p:nvSpPr>
          <p:spPr bwMode="auto">
            <a:xfrm>
              <a:off x="3540125" y="2266441"/>
              <a:ext cx="872034"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a:solidFill>
                    <a:srgbClr val="000000"/>
                  </a:solidFill>
                  <a:latin typeface="Times New Roman" panose="02020603050405020304" pitchFamily="2" charset="0"/>
                  <a:cs typeface="Times New Roman" panose="02020603050405020304" pitchFamily="2" charset="0"/>
                </a:rPr>
                <a:t>172.16.2.1</a:t>
              </a:r>
            </a:p>
          </p:txBody>
        </p:sp>
        <p:sp>
          <p:nvSpPr>
            <p:cNvPr id="9" name="矩形 13319"/>
            <p:cNvSpPr>
              <a:spLocks noChangeArrowheads="1"/>
            </p:cNvSpPr>
            <p:nvPr/>
          </p:nvSpPr>
          <p:spPr bwMode="auto">
            <a:xfrm>
              <a:off x="5919788" y="2128328"/>
              <a:ext cx="136256" cy="205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1575"/>
                </a:lnSpc>
                <a:spcBef>
                  <a:spcPct val="0"/>
                </a:spcBef>
                <a:spcAft>
                  <a:spcPts val="900"/>
                </a:spcAft>
                <a:buFontTx/>
                <a:buNone/>
              </a:pPr>
              <a:r>
                <a:rPr lang="en-US" altLang="zh-CN" sz="1600">
                  <a:solidFill>
                    <a:srgbClr val="FFFFFF"/>
                  </a:solidFill>
                  <a:latin typeface="Times New Roman" panose="02020603050405020304" pitchFamily="2" charset="0"/>
                  <a:cs typeface="Times New Roman" panose="02020603050405020304" pitchFamily="2" charset="0"/>
                </a:rPr>
                <a:t>B</a:t>
              </a:r>
            </a:p>
          </p:txBody>
        </p:sp>
        <p:pic>
          <p:nvPicPr>
            <p:cNvPr id="10" name="图片 13320" descr="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6725" y="1798128"/>
              <a:ext cx="1042988"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图片 13321" descr="Rou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7463" y="1798128"/>
              <a:ext cx="10080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矩形 13322"/>
            <p:cNvSpPr>
              <a:spLocks noChangeArrowheads="1"/>
            </p:cNvSpPr>
            <p:nvPr/>
          </p:nvSpPr>
          <p:spPr bwMode="auto">
            <a:xfrm>
              <a:off x="3060700" y="2172778"/>
              <a:ext cx="147476" cy="205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1575"/>
                </a:lnSpc>
                <a:spcBef>
                  <a:spcPct val="0"/>
                </a:spcBef>
                <a:spcAft>
                  <a:spcPts val="900"/>
                </a:spcAft>
                <a:buFontTx/>
                <a:buNone/>
              </a:pPr>
              <a:r>
                <a:rPr lang="en-US" altLang="zh-CN" sz="1600">
                  <a:latin typeface="Times New Roman" panose="02020603050405020304" pitchFamily="2" charset="0"/>
                  <a:cs typeface="Times New Roman" panose="02020603050405020304" pitchFamily="2" charset="0"/>
                </a:rPr>
                <a:t>A</a:t>
              </a:r>
            </a:p>
          </p:txBody>
        </p:sp>
        <p:sp>
          <p:nvSpPr>
            <p:cNvPr id="13" name="矩形 13323"/>
            <p:cNvSpPr>
              <a:spLocks noChangeArrowheads="1"/>
            </p:cNvSpPr>
            <p:nvPr/>
          </p:nvSpPr>
          <p:spPr bwMode="auto">
            <a:xfrm>
              <a:off x="6010275" y="2172778"/>
              <a:ext cx="136256" cy="205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1575"/>
                </a:lnSpc>
                <a:spcBef>
                  <a:spcPct val="0"/>
                </a:spcBef>
                <a:spcAft>
                  <a:spcPts val="900"/>
                </a:spcAft>
                <a:buFontTx/>
                <a:buNone/>
              </a:pPr>
              <a:r>
                <a:rPr lang="en-US" altLang="zh-CN" sz="1600">
                  <a:latin typeface="Times New Roman" panose="02020603050405020304" pitchFamily="2" charset="0"/>
                  <a:cs typeface="Times New Roman" panose="02020603050405020304" pitchFamily="2" charset="0"/>
                </a:rPr>
                <a:t>B</a:t>
              </a:r>
            </a:p>
          </p:txBody>
        </p:sp>
        <p:sp>
          <p:nvSpPr>
            <p:cNvPr id="14" name="任意多边形 13324"/>
            <p:cNvSpPr>
              <a:spLocks noChangeArrowheads="1"/>
            </p:cNvSpPr>
            <p:nvPr/>
          </p:nvSpPr>
          <p:spPr bwMode="auto">
            <a:xfrm>
              <a:off x="3565525" y="2085466"/>
              <a:ext cx="1981200" cy="93662"/>
            </a:xfrm>
            <a:custGeom>
              <a:avLst/>
              <a:gdLst>
                <a:gd name="T0" fmla="*/ 0 w 2017"/>
                <a:gd name="T1" fmla="*/ 0 h 97"/>
                <a:gd name="T2" fmla="*/ 2147483646 w 2017"/>
                <a:gd name="T3" fmla="*/ 0 h 97"/>
                <a:gd name="T4" fmla="*/ 2147483646 w 2017"/>
                <a:gd name="T5" fmla="*/ 2147483646 h 97"/>
                <a:gd name="T6" fmla="*/ 2147483646 w 2017"/>
                <a:gd name="T7" fmla="*/ 2147483646 h 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17" h="97">
                  <a:moveTo>
                    <a:pt x="0" y="0"/>
                  </a:moveTo>
                  <a:lnTo>
                    <a:pt x="1008" y="0"/>
                  </a:lnTo>
                  <a:lnTo>
                    <a:pt x="912" y="96"/>
                  </a:lnTo>
                  <a:lnTo>
                    <a:pt x="2016" y="96"/>
                  </a:lnTo>
                </a:path>
              </a:pathLst>
            </a:custGeom>
            <a:noFill/>
            <a:ln w="50800" cap="rnd">
              <a:solidFill>
                <a:srgbClr val="0099CC"/>
              </a:solidFill>
              <a:round/>
            </a:ln>
            <a:effectLst>
              <a:outerShdw dist="17961" dir="2700000" algn="ctr" rotWithShape="0">
                <a:schemeClr val="tx1"/>
              </a:outerShdw>
            </a:effectLst>
            <a:extLst>
              <a:ext uri="{909E8E84-426E-40DD-AFC4-6F175D3DCCD1}">
                <a14:hiddenFill xmlns:a14="http://schemas.microsoft.com/office/drawing/2010/main">
                  <a:solidFill>
                    <a:srgbClr val="FFFFFF"/>
                  </a:solid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sp>
          <p:nvSpPr>
            <p:cNvPr id="15" name="矩形 13325"/>
            <p:cNvSpPr>
              <a:spLocks noChangeArrowheads="1"/>
            </p:cNvSpPr>
            <p:nvPr/>
          </p:nvSpPr>
          <p:spPr bwMode="auto">
            <a:xfrm>
              <a:off x="5102785" y="1845328"/>
              <a:ext cx="376706"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dirty="0">
                  <a:solidFill>
                    <a:srgbClr val="000000"/>
                  </a:solidFill>
                  <a:latin typeface="Times New Roman" panose="02020603050405020304" pitchFamily="2" charset="0"/>
                  <a:cs typeface="Times New Roman" panose="02020603050405020304" pitchFamily="2" charset="0"/>
                </a:rPr>
                <a:t>S1/2</a:t>
              </a:r>
            </a:p>
          </p:txBody>
        </p:sp>
        <p:sp>
          <p:nvSpPr>
            <p:cNvPr id="16" name="矩形 13326"/>
            <p:cNvSpPr>
              <a:spLocks noChangeArrowheads="1"/>
            </p:cNvSpPr>
            <p:nvPr/>
          </p:nvSpPr>
          <p:spPr bwMode="auto">
            <a:xfrm>
              <a:off x="1331913" y="1941003"/>
              <a:ext cx="1077218"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a:solidFill>
                    <a:srgbClr val="000000"/>
                  </a:solidFill>
                  <a:latin typeface="Times New Roman" panose="02020603050405020304" pitchFamily="2" charset="0"/>
                  <a:cs typeface="Times New Roman" panose="02020603050405020304" pitchFamily="2" charset="0"/>
                </a:rPr>
                <a:t>192.168.10.1</a:t>
              </a:r>
            </a:p>
          </p:txBody>
        </p:sp>
        <p:sp>
          <p:nvSpPr>
            <p:cNvPr id="17" name="矩形 13327"/>
            <p:cNvSpPr>
              <a:spLocks noChangeArrowheads="1"/>
            </p:cNvSpPr>
            <p:nvPr/>
          </p:nvSpPr>
          <p:spPr bwMode="auto">
            <a:xfrm>
              <a:off x="6661150" y="2012441"/>
              <a:ext cx="872034"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dirty="0">
                  <a:solidFill>
                    <a:srgbClr val="000000"/>
                  </a:solidFill>
                  <a:latin typeface="Times New Roman" panose="02020603050405020304" pitchFamily="2" charset="0"/>
                  <a:cs typeface="Times New Roman" panose="02020603050405020304" pitchFamily="2" charset="0"/>
                </a:rPr>
                <a:t>202.99.8.1</a:t>
              </a:r>
            </a:p>
          </p:txBody>
        </p:sp>
        <p:sp>
          <p:nvSpPr>
            <p:cNvPr id="18" name="矩形 13328"/>
            <p:cNvSpPr>
              <a:spLocks noChangeArrowheads="1"/>
            </p:cNvSpPr>
            <p:nvPr/>
          </p:nvSpPr>
          <p:spPr bwMode="auto">
            <a:xfrm>
              <a:off x="2484438" y="2301366"/>
              <a:ext cx="387927"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a:solidFill>
                    <a:srgbClr val="000000"/>
                  </a:solidFill>
                  <a:latin typeface="Times New Roman" panose="02020603050405020304" pitchFamily="2" charset="0"/>
                  <a:cs typeface="Times New Roman" panose="02020603050405020304" pitchFamily="2" charset="0"/>
                </a:rPr>
                <a:t>F1/0</a:t>
              </a:r>
            </a:p>
          </p:txBody>
        </p:sp>
        <p:sp>
          <p:nvSpPr>
            <p:cNvPr id="19" name="矩形 13329"/>
            <p:cNvSpPr>
              <a:spLocks noChangeArrowheads="1"/>
            </p:cNvSpPr>
            <p:nvPr/>
          </p:nvSpPr>
          <p:spPr bwMode="auto">
            <a:xfrm>
              <a:off x="6484938" y="2334703"/>
              <a:ext cx="387927"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a:solidFill>
                    <a:srgbClr val="000000"/>
                  </a:solidFill>
                  <a:latin typeface="Times New Roman" panose="02020603050405020304" pitchFamily="2" charset="0"/>
                  <a:cs typeface="Times New Roman" panose="02020603050405020304" pitchFamily="2" charset="0"/>
                </a:rPr>
                <a:t>F1/0</a:t>
              </a:r>
            </a:p>
          </p:txBody>
        </p:sp>
        <p:pic>
          <p:nvPicPr>
            <p:cNvPr id="20" name="图片 13330" descr="P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4575" y="2301366"/>
              <a:ext cx="792163" cy="69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图片 13331" descr="P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850" y="2263266"/>
              <a:ext cx="792163" cy="69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矩形 13332"/>
            <p:cNvSpPr>
              <a:spLocks noChangeArrowheads="1"/>
            </p:cNvSpPr>
            <p:nvPr/>
          </p:nvSpPr>
          <p:spPr bwMode="auto">
            <a:xfrm>
              <a:off x="900113" y="2877628"/>
              <a:ext cx="1077218"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dirty="0">
                  <a:solidFill>
                    <a:srgbClr val="000000"/>
                  </a:solidFill>
                  <a:latin typeface="Times New Roman" panose="02020603050405020304" pitchFamily="2" charset="0"/>
                  <a:cs typeface="Times New Roman" panose="02020603050405020304" pitchFamily="2" charset="0"/>
                </a:rPr>
                <a:t>192.168.10.5</a:t>
              </a:r>
            </a:p>
          </p:txBody>
        </p:sp>
        <p:sp>
          <p:nvSpPr>
            <p:cNvPr id="23" name="矩形 13333"/>
            <p:cNvSpPr>
              <a:spLocks noChangeArrowheads="1"/>
            </p:cNvSpPr>
            <p:nvPr/>
          </p:nvSpPr>
          <p:spPr bwMode="auto">
            <a:xfrm>
              <a:off x="7308850" y="2910966"/>
              <a:ext cx="872034" cy="2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1028700">
                <a:spcBef>
                  <a:spcPct val="20000"/>
                </a:spcBef>
                <a:buChar char="•"/>
                <a:tabLst>
                  <a:tab pos="514350" algn="l"/>
                  <a:tab pos="1028700" algn="l"/>
                  <a:tab pos="1543050" algn="l"/>
                </a:tabLst>
                <a:defRPr sz="3200">
                  <a:solidFill>
                    <a:schemeClr val="tx1"/>
                  </a:solidFill>
                  <a:latin typeface="Arial" panose="020B0604020202020204" pitchFamily="34" charset="0"/>
                  <a:ea typeface="宋体" panose="02010600030101010101" pitchFamily="2" charset="-122"/>
                </a:defRPr>
              </a:lvl1pPr>
              <a:lvl2pPr marL="742950" indent="-285750" defTabSz="1028700">
                <a:spcBef>
                  <a:spcPct val="20000"/>
                </a:spcBef>
                <a:buChar char="–"/>
                <a:tabLst>
                  <a:tab pos="514350" algn="l"/>
                  <a:tab pos="1028700" algn="l"/>
                  <a:tab pos="1543050" algn="l"/>
                </a:tabLst>
                <a:defRPr sz="2800">
                  <a:solidFill>
                    <a:schemeClr val="tx1"/>
                  </a:solidFill>
                  <a:latin typeface="Arial" panose="020B0604020202020204" pitchFamily="34" charset="0"/>
                  <a:ea typeface="宋体" panose="02010600030101010101" pitchFamily="2" charset="-122"/>
                </a:defRPr>
              </a:lvl2pPr>
              <a:lvl3pPr marL="1143000" indent="-228600" defTabSz="1028700">
                <a:spcBef>
                  <a:spcPct val="20000"/>
                </a:spcBef>
                <a:buChar char="•"/>
                <a:tabLst>
                  <a:tab pos="514350" algn="l"/>
                  <a:tab pos="1028700" algn="l"/>
                  <a:tab pos="1543050" algn="l"/>
                </a:tabLst>
                <a:defRPr sz="2400">
                  <a:solidFill>
                    <a:schemeClr val="tx1"/>
                  </a:solidFill>
                  <a:latin typeface="Arial" panose="020B0604020202020204" pitchFamily="34" charset="0"/>
                  <a:ea typeface="宋体" panose="02010600030101010101" pitchFamily="2" charset="-122"/>
                </a:defRPr>
              </a:lvl3pPr>
              <a:lvl4pPr marL="16002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4pPr>
              <a:lvl5pPr marL="2057400" indent="-228600" defTabSz="1028700">
                <a:spcBef>
                  <a:spcPct val="20000"/>
                </a:spcBef>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5pPr>
              <a:lvl6pPr marL="25146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6pPr>
              <a:lvl7pPr marL="29718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7pPr>
              <a:lvl8pPr marL="34290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8pPr>
              <a:lvl9pPr marL="3886200" indent="-228600" defTabSz="1028700" eaLnBrk="0" fontAlgn="base" hangingPunct="0">
                <a:spcBef>
                  <a:spcPct val="20000"/>
                </a:spcBef>
                <a:spcAft>
                  <a:spcPct val="0"/>
                </a:spcAft>
                <a:buChar char="»"/>
                <a:tabLst>
                  <a:tab pos="514350" algn="l"/>
                  <a:tab pos="1028700" algn="l"/>
                  <a:tab pos="1543050" algn="l"/>
                </a:tabLst>
                <a:defRPr sz="2000">
                  <a:solidFill>
                    <a:schemeClr val="tx1"/>
                  </a:solidFill>
                  <a:latin typeface="Arial" panose="020B0604020202020204" pitchFamily="34" charset="0"/>
                  <a:ea typeface="宋体" panose="02010600030101010101" pitchFamily="2" charset="-122"/>
                </a:defRPr>
              </a:lvl9pPr>
            </a:lstStyle>
            <a:p>
              <a:pPr>
                <a:lnSpc>
                  <a:spcPts val="2000"/>
                </a:lnSpc>
                <a:spcBef>
                  <a:spcPct val="0"/>
                </a:spcBef>
                <a:buFontTx/>
                <a:buNone/>
              </a:pPr>
              <a:r>
                <a:rPr lang="en-US" altLang="zh-CN" sz="1600">
                  <a:solidFill>
                    <a:srgbClr val="000000"/>
                  </a:solidFill>
                  <a:latin typeface="Times New Roman" panose="02020603050405020304" pitchFamily="2" charset="0"/>
                  <a:cs typeface="Times New Roman" panose="02020603050405020304" pitchFamily="2" charset="0"/>
                </a:rPr>
                <a:t>202.99.8.3</a:t>
              </a:r>
            </a:p>
          </p:txBody>
        </p:sp>
        <p:sp>
          <p:nvSpPr>
            <p:cNvPr id="24" name="文本框 23"/>
            <p:cNvSpPr txBox="1"/>
            <p:nvPr/>
          </p:nvSpPr>
          <p:spPr>
            <a:xfrm>
              <a:off x="684213" y="3164966"/>
              <a:ext cx="3471863" cy="1728787"/>
            </a:xfrm>
            <a:prstGeom prst="rect">
              <a:avLst/>
            </a:prstGeom>
            <a:solidFill>
              <a:srgbClr val="CED3DE">
                <a:alpha val="50999"/>
              </a:srgbClr>
            </a:solidFill>
            <a:ln w="28575" cap="flat" cmpd="sng">
              <a:solidFill>
                <a:srgbClr val="808080"/>
              </a:solidFill>
              <a:prstDash val="solid"/>
              <a:miter/>
              <a:headEnd type="none" w="med" len="med"/>
              <a:tailEnd type="none" w="med" len="med"/>
            </a:ln>
          </p:spPr>
          <p:txBody>
            <a:bodyPr/>
            <a:lstStyle>
              <a:lvl1pPr eaLnBrk="0" hangingPunct="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lnSpc>
                  <a:spcPct val="90000"/>
                </a:lnSpc>
                <a:spcBef>
                  <a:spcPct val="50000"/>
                </a:spcBef>
                <a:buClr>
                  <a:srgbClr val="000000"/>
                </a:buClr>
                <a:buFontTx/>
                <a:buNone/>
                <a:defRPr/>
              </a:pPr>
              <a:r>
                <a:rPr lang="en-US" altLang="zh-CN" sz="2000" noProof="1">
                  <a:latin typeface="Times New Roman" panose="02020603050405020304" pitchFamily="2" charset="0"/>
                  <a:cs typeface="Times New Roman" panose="02020603050405020304" pitchFamily="2" charset="0"/>
                </a:rPr>
                <a:t>RA</a:t>
              </a:r>
            </a:p>
            <a:p>
              <a:pPr>
                <a:lnSpc>
                  <a:spcPct val="90000"/>
                </a:lnSpc>
                <a:spcBef>
                  <a:spcPct val="50000"/>
                </a:spcBef>
                <a:buClr>
                  <a:srgbClr val="000000"/>
                </a:buClr>
                <a:buFontTx/>
                <a:buNone/>
                <a:defRPr/>
              </a:pPr>
              <a:r>
                <a:rPr lang="en-US" altLang="zh-CN" sz="2000" noProof="1">
                  <a:latin typeface="Times New Roman" panose="02020603050405020304" pitchFamily="2" charset="0"/>
                  <a:cs typeface="Times New Roman" panose="02020603050405020304" pitchFamily="2" charset="0"/>
                </a:rPr>
                <a:t>Direct  192.168.10.0/24     F1/0</a:t>
              </a:r>
            </a:p>
            <a:p>
              <a:pPr>
                <a:lnSpc>
                  <a:spcPct val="90000"/>
                </a:lnSpc>
                <a:spcBef>
                  <a:spcPct val="50000"/>
                </a:spcBef>
                <a:buClr>
                  <a:srgbClr val="000000"/>
                </a:buClr>
                <a:buFontTx/>
                <a:buNone/>
                <a:defRPr/>
              </a:pPr>
              <a:r>
                <a:rPr lang="en-US" altLang="zh-CN" sz="2000" noProof="1">
                  <a:latin typeface="Times New Roman" panose="02020603050405020304" pitchFamily="2" charset="0"/>
                  <a:cs typeface="Times New Roman" panose="02020603050405020304" pitchFamily="2" charset="0"/>
                </a:rPr>
                <a:t>Direct  172.16.2.0 /24        S1/2</a:t>
              </a:r>
            </a:p>
          </p:txBody>
        </p:sp>
        <p:sp>
          <p:nvSpPr>
            <p:cNvPr id="25" name="文本框 24"/>
            <p:cNvSpPr txBox="1"/>
            <p:nvPr/>
          </p:nvSpPr>
          <p:spPr>
            <a:xfrm>
              <a:off x="5291137" y="3168141"/>
              <a:ext cx="3471863" cy="1725612"/>
            </a:xfrm>
            <a:prstGeom prst="rect">
              <a:avLst/>
            </a:prstGeom>
            <a:solidFill>
              <a:srgbClr val="CED3DE">
                <a:alpha val="50999"/>
              </a:srgbClr>
            </a:solidFill>
            <a:ln w="28575" cap="flat" cmpd="sng">
              <a:solidFill>
                <a:srgbClr val="808080"/>
              </a:solidFill>
              <a:prstDash val="solid"/>
              <a:miter/>
              <a:headEnd type="none" w="med" len="med"/>
              <a:tailEnd type="none" w="med" len="med"/>
            </a:ln>
          </p:spPr>
          <p:txBody>
            <a:bodyPr/>
            <a:lstStyle>
              <a:lvl1pPr eaLnBrk="0" hangingPunct="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lnSpc>
                  <a:spcPct val="90000"/>
                </a:lnSpc>
                <a:spcBef>
                  <a:spcPct val="50000"/>
                </a:spcBef>
                <a:buClr>
                  <a:srgbClr val="000000"/>
                </a:buClr>
                <a:buFontTx/>
                <a:buNone/>
                <a:defRPr/>
              </a:pPr>
              <a:r>
                <a:rPr lang="en-US" altLang="zh-CN" sz="2000" noProof="1">
                  <a:latin typeface="Times New Roman" panose="02020603050405020304" pitchFamily="2" charset="0"/>
                  <a:cs typeface="Times New Roman" panose="02020603050405020304" pitchFamily="2" charset="0"/>
                </a:rPr>
                <a:t>RB</a:t>
              </a:r>
            </a:p>
            <a:p>
              <a:pPr>
                <a:lnSpc>
                  <a:spcPct val="90000"/>
                </a:lnSpc>
                <a:spcBef>
                  <a:spcPct val="50000"/>
                </a:spcBef>
                <a:buClr>
                  <a:srgbClr val="000000"/>
                </a:buClr>
                <a:buFontTx/>
                <a:buNone/>
                <a:defRPr/>
              </a:pPr>
              <a:r>
                <a:rPr lang="en-US" altLang="zh-CN" sz="2000" noProof="1">
                  <a:latin typeface="Times New Roman" panose="02020603050405020304" pitchFamily="2" charset="0"/>
                  <a:cs typeface="Times New Roman" panose="02020603050405020304" pitchFamily="2" charset="0"/>
                </a:rPr>
                <a:t>Direct  202.99.8.0/24         F1/0</a:t>
              </a:r>
            </a:p>
            <a:p>
              <a:pPr>
                <a:lnSpc>
                  <a:spcPct val="90000"/>
                </a:lnSpc>
                <a:spcBef>
                  <a:spcPct val="50000"/>
                </a:spcBef>
                <a:buClr>
                  <a:srgbClr val="000000"/>
                </a:buClr>
                <a:buFontTx/>
                <a:buNone/>
                <a:defRPr/>
              </a:pPr>
              <a:r>
                <a:rPr lang="en-US" altLang="zh-CN" sz="2000" noProof="1">
                  <a:latin typeface="Times New Roman" panose="02020603050405020304" pitchFamily="2" charset="0"/>
                  <a:cs typeface="Times New Roman" panose="02020603050405020304" pitchFamily="2" charset="0"/>
                </a:rPr>
                <a:t>Direct  172.16.2.0/24         S1/2</a:t>
              </a:r>
            </a:p>
          </p:txBody>
        </p:sp>
        <p:sp>
          <p:nvSpPr>
            <p:cNvPr id="26" name="文本框 25"/>
            <p:cNvSpPr txBox="1"/>
            <p:nvPr/>
          </p:nvSpPr>
          <p:spPr>
            <a:xfrm>
              <a:off x="1331913" y="4965191"/>
              <a:ext cx="2376487" cy="400110"/>
            </a:xfrm>
            <a:prstGeom prst="rect">
              <a:avLst/>
            </a:prstGeom>
            <a:noFill/>
            <a:ln w="9525">
              <a:noFill/>
              <a:miter/>
            </a:ln>
          </p:spPr>
          <p:txBody>
            <a:bodyPr>
              <a:spAutoFit/>
            </a:bodyPr>
            <a:lstStyle>
              <a:lvl1pPr eaLnBrk="0" hangingPunct="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50000"/>
                </a:spcBef>
                <a:buClr>
                  <a:srgbClr val="000000"/>
                </a:buClr>
                <a:buFontTx/>
                <a:buNone/>
                <a:defRPr/>
              </a:pPr>
              <a:r>
                <a:rPr lang="en-US" altLang="zh-CN" sz="2000" noProof="1">
                  <a:solidFill>
                    <a:schemeClr val="accent2"/>
                  </a:solidFill>
                  <a:latin typeface="Times New Roman" panose="02020603050405020304" pitchFamily="2" charset="0"/>
                  <a:cs typeface="Times New Roman" panose="02020603050405020304" pitchFamily="2" charset="0"/>
                </a:rPr>
                <a:t>RA  </a:t>
              </a:r>
              <a:r>
                <a:rPr lang="zh-CN" altLang="en-US" sz="2000" noProof="1">
                  <a:solidFill>
                    <a:schemeClr val="accent2"/>
                  </a:solidFill>
                  <a:latin typeface="Times New Roman" panose="02020603050405020304" pitchFamily="2" charset="0"/>
                  <a:cs typeface="Times New Roman" panose="02020603050405020304" pitchFamily="2" charset="0"/>
                </a:rPr>
                <a:t>去往</a:t>
              </a:r>
              <a:r>
                <a:rPr lang="zh-CN" altLang="zh-CN" sz="2000" noProof="1">
                  <a:solidFill>
                    <a:schemeClr val="accent2"/>
                  </a:solidFill>
                  <a:latin typeface="Times New Roman" panose="02020603050405020304" pitchFamily="2" charset="0"/>
                  <a:cs typeface="Times New Roman" panose="02020603050405020304" pitchFamily="2" charset="0"/>
                </a:rPr>
                <a:t>202.99.8.0 </a:t>
              </a:r>
            </a:p>
          </p:txBody>
        </p:sp>
        <p:sp>
          <p:nvSpPr>
            <p:cNvPr id="27" name="矩形 26"/>
            <p:cNvSpPr/>
            <p:nvPr/>
          </p:nvSpPr>
          <p:spPr>
            <a:xfrm>
              <a:off x="3561142" y="4893753"/>
              <a:ext cx="545342" cy="523220"/>
            </a:xfrm>
            <a:prstGeom prst="rect">
              <a:avLst/>
            </a:prstGeom>
            <a:noFill/>
            <a:ln w="9525">
              <a:noFill/>
              <a:miter/>
            </a:ln>
          </p:spPr>
          <p:txBody>
            <a:bodyPr wrap="none">
              <a:spAutoFit/>
            </a:bodyPr>
            <a:lstStyle/>
            <a:p>
              <a:pPr algn="ctr">
                <a:buFont typeface="Arial" panose="020B0604020202020204" pitchFamily="34" charset="0"/>
                <a:buNone/>
                <a:defRPr/>
              </a:pPr>
              <a:r>
                <a:rPr lang="zh-CN" altLang="en-US" sz="2800" noProof="1">
                  <a:solidFill>
                    <a:schemeClr val="accent2"/>
                  </a:solidFill>
                  <a:latin typeface="Times New Roman" panose="02020603050405020304" pitchFamily="2" charset="0"/>
                  <a:ea typeface="宋体" panose="02010600030101010101" pitchFamily="2" charset="-122"/>
                  <a:cs typeface="Times New Roman" panose="02020603050405020304" pitchFamily="2" charset="0"/>
                </a:rPr>
                <a:t>？</a:t>
              </a:r>
            </a:p>
          </p:txBody>
        </p:sp>
        <p:grpSp>
          <p:nvGrpSpPr>
            <p:cNvPr id="28" name="组合 27"/>
            <p:cNvGrpSpPr/>
            <p:nvPr/>
          </p:nvGrpSpPr>
          <p:grpSpPr bwMode="auto">
            <a:xfrm>
              <a:off x="609600" y="5325553"/>
              <a:ext cx="3810000" cy="1539875"/>
              <a:chOff x="0" y="0"/>
              <a:chExt cx="2223" cy="953"/>
            </a:xfrm>
          </p:grpSpPr>
          <p:sp>
            <p:nvSpPr>
              <p:cNvPr id="29" name="上箭头标注 13339"/>
              <p:cNvSpPr>
                <a:spLocks noChangeArrowheads="1"/>
              </p:cNvSpPr>
              <p:nvPr/>
            </p:nvSpPr>
            <p:spPr bwMode="auto">
              <a:xfrm>
                <a:off x="181" y="0"/>
                <a:ext cx="1860" cy="953"/>
              </a:xfrm>
              <a:prstGeom prst="upArrowCallout">
                <a:avLst>
                  <a:gd name="adj1" fmla="val 48793"/>
                  <a:gd name="adj2" fmla="val 48793"/>
                  <a:gd name="adj3" fmla="val 16653"/>
                  <a:gd name="adj4" fmla="val 66667"/>
                </a:avLst>
              </a:prstGeom>
              <a:solidFill>
                <a:srgbClr val="A4001B">
                  <a:alpha val="89803"/>
                </a:srgbClr>
              </a:solidFill>
              <a:ln w="28575">
                <a:solidFill>
                  <a:schemeClr val="bg2"/>
                </a:solidFill>
                <a:miter lim="800000"/>
              </a:ln>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30" name="文本框 13340"/>
              <p:cNvSpPr txBox="1">
                <a:spLocks noChangeArrowheads="1"/>
              </p:cNvSpPr>
              <p:nvPr/>
            </p:nvSpPr>
            <p:spPr bwMode="auto">
              <a:xfrm>
                <a:off x="0" y="408"/>
                <a:ext cx="2223" cy="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lnSpc>
                    <a:spcPct val="80000"/>
                  </a:lnSpc>
                  <a:spcBef>
                    <a:spcPct val="50000"/>
                  </a:spcBef>
                  <a:buFontTx/>
                  <a:buNone/>
                </a:pPr>
                <a:r>
                  <a:rPr lang="zh-CN" altLang="en-US" sz="1800">
                    <a:solidFill>
                      <a:schemeClr val="bg1"/>
                    </a:solidFill>
                    <a:latin typeface="Times New Roman" panose="02020603050405020304" pitchFamily="2" charset="0"/>
                    <a:cs typeface="Times New Roman" panose="02020603050405020304" pitchFamily="2" charset="0"/>
                  </a:rPr>
                  <a:t>手工添加告诉路由器去往</a:t>
                </a:r>
              </a:p>
              <a:p>
                <a:pPr algn="ctr">
                  <a:lnSpc>
                    <a:spcPct val="80000"/>
                  </a:lnSpc>
                  <a:spcBef>
                    <a:spcPct val="50000"/>
                  </a:spcBef>
                  <a:buFontTx/>
                  <a:buNone/>
                </a:pPr>
                <a:r>
                  <a:rPr lang="en-US" altLang="zh-CN" sz="1800">
                    <a:solidFill>
                      <a:schemeClr val="bg1"/>
                    </a:solidFill>
                    <a:latin typeface="Times New Roman" panose="02020603050405020304" pitchFamily="2" charset="0"/>
                    <a:cs typeface="Times New Roman" panose="02020603050405020304" pitchFamily="2" charset="0"/>
                  </a:rPr>
                  <a:t>202.99.8.0</a:t>
                </a:r>
                <a:r>
                  <a:rPr lang="zh-CN" altLang="en-US" sz="1800">
                    <a:solidFill>
                      <a:schemeClr val="bg1"/>
                    </a:solidFill>
                    <a:latin typeface="Times New Roman" panose="02020603050405020304" pitchFamily="2" charset="0"/>
                    <a:cs typeface="Times New Roman" panose="02020603050405020304" pitchFamily="2" charset="0"/>
                  </a:rPr>
                  <a:t>走</a:t>
                </a:r>
                <a:r>
                  <a:rPr lang="en-US" altLang="zh-CN" sz="1800">
                    <a:solidFill>
                      <a:schemeClr val="bg1"/>
                    </a:solidFill>
                    <a:latin typeface="Times New Roman" panose="02020603050405020304" pitchFamily="2" charset="0"/>
                    <a:cs typeface="Times New Roman" panose="02020603050405020304" pitchFamily="2" charset="0"/>
                  </a:rPr>
                  <a:t>S1/2</a:t>
                </a:r>
                <a:r>
                  <a:rPr lang="zh-CN" altLang="en-US" sz="1800">
                    <a:solidFill>
                      <a:schemeClr val="bg1"/>
                    </a:solidFill>
                    <a:latin typeface="Times New Roman" panose="02020603050405020304" pitchFamily="2" charset="0"/>
                    <a:cs typeface="Times New Roman" panose="02020603050405020304" pitchFamily="2" charset="0"/>
                  </a:rPr>
                  <a:t>接口这条路</a:t>
                </a:r>
              </a:p>
            </p:txBody>
          </p:sp>
        </p:grpSp>
        <p:sp>
          <p:nvSpPr>
            <p:cNvPr id="31" name="文本框 30"/>
            <p:cNvSpPr txBox="1"/>
            <p:nvPr/>
          </p:nvSpPr>
          <p:spPr>
            <a:xfrm>
              <a:off x="700691" y="4475808"/>
              <a:ext cx="3455385" cy="430887"/>
            </a:xfrm>
            <a:prstGeom prst="rect">
              <a:avLst/>
            </a:prstGeom>
            <a:noFill/>
            <a:ln w="9525">
              <a:noFill/>
              <a:miter/>
            </a:ln>
          </p:spPr>
          <p:txBody>
            <a:bodyPr wrap="square">
              <a:spAutoFit/>
            </a:bodyPr>
            <a:lstStyle>
              <a:lvl1pPr eaLnBrk="0" hangingPunct="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spcBef>
                  <a:spcPct val="50000"/>
                </a:spcBef>
                <a:buClr>
                  <a:srgbClr val="000000"/>
                </a:buClr>
                <a:buFontTx/>
                <a:buNone/>
                <a:defRPr/>
              </a:pPr>
              <a:r>
                <a:rPr lang="en-US" altLang="zh-CN" sz="2200" noProof="1">
                  <a:solidFill>
                    <a:srgbClr val="800000"/>
                  </a:solidFill>
                  <a:latin typeface="Times New Roman" panose="02020603050405020304" pitchFamily="2" charset="0"/>
                  <a:cs typeface="Times New Roman" panose="02020603050405020304" pitchFamily="2" charset="0"/>
                </a:rPr>
                <a:t>Static  202.99.8.0/24      S1/2 </a:t>
              </a:r>
            </a:p>
          </p:txBody>
        </p:sp>
        <p:sp>
          <p:nvSpPr>
            <p:cNvPr id="32" name="文本框 31"/>
            <p:cNvSpPr txBox="1"/>
            <p:nvPr/>
          </p:nvSpPr>
          <p:spPr>
            <a:xfrm>
              <a:off x="5710324" y="4965191"/>
              <a:ext cx="2520950" cy="400110"/>
            </a:xfrm>
            <a:prstGeom prst="rect">
              <a:avLst/>
            </a:prstGeom>
            <a:noFill/>
            <a:ln w="9525">
              <a:noFill/>
              <a:miter/>
            </a:ln>
          </p:spPr>
          <p:txBody>
            <a:bodyPr>
              <a:spAutoFit/>
            </a:bodyPr>
            <a:lstStyle>
              <a:lvl1pPr eaLnBrk="0" hangingPunct="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50000"/>
                </a:spcBef>
                <a:buClr>
                  <a:srgbClr val="000000"/>
                </a:buClr>
                <a:buFontTx/>
                <a:buNone/>
                <a:defRPr/>
              </a:pPr>
              <a:r>
                <a:rPr lang="en-US" altLang="zh-CN" sz="2000" noProof="1">
                  <a:solidFill>
                    <a:schemeClr val="accent2"/>
                  </a:solidFill>
                  <a:latin typeface="Times New Roman" panose="02020603050405020304" pitchFamily="2" charset="0"/>
                  <a:cs typeface="Times New Roman" panose="02020603050405020304" pitchFamily="2" charset="0"/>
                </a:rPr>
                <a:t>RB  </a:t>
              </a:r>
              <a:r>
                <a:rPr lang="zh-CN" altLang="en-US" sz="2000" noProof="1">
                  <a:solidFill>
                    <a:schemeClr val="accent2"/>
                  </a:solidFill>
                  <a:latin typeface="Times New Roman" panose="02020603050405020304" pitchFamily="2" charset="0"/>
                  <a:cs typeface="Times New Roman" panose="02020603050405020304" pitchFamily="2" charset="0"/>
                </a:rPr>
                <a:t>去往</a:t>
              </a:r>
              <a:r>
                <a:rPr lang="zh-CN" altLang="zh-CN" sz="2000" noProof="1">
                  <a:solidFill>
                    <a:schemeClr val="accent2"/>
                  </a:solidFill>
                  <a:latin typeface="Times New Roman" panose="02020603050405020304" pitchFamily="2" charset="0"/>
                  <a:cs typeface="Times New Roman" panose="02020603050405020304" pitchFamily="2" charset="0"/>
                </a:rPr>
                <a:t>192.168.10.0 </a:t>
              </a:r>
            </a:p>
          </p:txBody>
        </p:sp>
        <p:sp>
          <p:nvSpPr>
            <p:cNvPr id="33" name="矩形 32"/>
            <p:cNvSpPr/>
            <p:nvPr/>
          </p:nvSpPr>
          <p:spPr>
            <a:xfrm>
              <a:off x="8180884" y="4916060"/>
              <a:ext cx="545342" cy="523220"/>
            </a:xfrm>
            <a:prstGeom prst="rect">
              <a:avLst/>
            </a:prstGeom>
            <a:noFill/>
            <a:ln w="9525">
              <a:noFill/>
              <a:miter/>
            </a:ln>
          </p:spPr>
          <p:txBody>
            <a:bodyPr wrap="none">
              <a:spAutoFit/>
            </a:bodyPr>
            <a:lstStyle/>
            <a:p>
              <a:pPr algn="ctr">
                <a:buFont typeface="Arial" panose="020B0604020202020204" pitchFamily="34" charset="0"/>
                <a:buNone/>
                <a:defRPr/>
              </a:pPr>
              <a:r>
                <a:rPr lang="zh-CN" altLang="en-US" sz="2800" noProof="1">
                  <a:solidFill>
                    <a:schemeClr val="accent2"/>
                  </a:solidFill>
                  <a:latin typeface="Times New Roman" panose="02020603050405020304" pitchFamily="2" charset="0"/>
                  <a:ea typeface="宋体" panose="02010600030101010101" pitchFamily="2" charset="-122"/>
                  <a:cs typeface="Times New Roman" panose="02020603050405020304" pitchFamily="2" charset="0"/>
                </a:rPr>
                <a:t>？</a:t>
              </a:r>
            </a:p>
          </p:txBody>
        </p:sp>
        <p:grpSp>
          <p:nvGrpSpPr>
            <p:cNvPr id="34" name="组合 33"/>
            <p:cNvGrpSpPr/>
            <p:nvPr/>
          </p:nvGrpSpPr>
          <p:grpSpPr bwMode="auto">
            <a:xfrm>
              <a:off x="5116095" y="5340095"/>
              <a:ext cx="3962400" cy="1539875"/>
              <a:chOff x="177" y="9"/>
              <a:chExt cx="2223" cy="953"/>
            </a:xfrm>
          </p:grpSpPr>
          <p:sp>
            <p:nvSpPr>
              <p:cNvPr id="35" name="上箭头标注 13345"/>
              <p:cNvSpPr>
                <a:spLocks noChangeArrowheads="1"/>
              </p:cNvSpPr>
              <p:nvPr/>
            </p:nvSpPr>
            <p:spPr bwMode="auto">
              <a:xfrm>
                <a:off x="381" y="9"/>
                <a:ext cx="1860" cy="953"/>
              </a:xfrm>
              <a:prstGeom prst="upArrowCallout">
                <a:avLst>
                  <a:gd name="adj1" fmla="val 48793"/>
                  <a:gd name="adj2" fmla="val 48793"/>
                  <a:gd name="adj3" fmla="val 16653"/>
                  <a:gd name="adj4" fmla="val 66667"/>
                </a:avLst>
              </a:prstGeom>
              <a:solidFill>
                <a:srgbClr val="A4001B">
                  <a:alpha val="89803"/>
                </a:srgbClr>
              </a:solidFill>
              <a:ln w="28575">
                <a:solidFill>
                  <a:schemeClr val="bg2"/>
                </a:solidFill>
                <a:miter lim="800000"/>
              </a:ln>
            </p:spPr>
            <p:txBody>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endParaRPr lang="zh-CN" altLang="en-US" sz="1800">
                  <a:latin typeface="Times New Roman" panose="02020603050405020304" pitchFamily="2" charset="0"/>
                  <a:cs typeface="Times New Roman" panose="02020603050405020304" pitchFamily="2" charset="0"/>
                </a:endParaRPr>
              </a:p>
            </p:txBody>
          </p:sp>
          <p:sp>
            <p:nvSpPr>
              <p:cNvPr id="36" name="文本框 13346"/>
              <p:cNvSpPr txBox="1">
                <a:spLocks noChangeArrowheads="1"/>
              </p:cNvSpPr>
              <p:nvPr/>
            </p:nvSpPr>
            <p:spPr bwMode="auto">
              <a:xfrm>
                <a:off x="177" y="395"/>
                <a:ext cx="2223" cy="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a:spcBef>
                    <a:spcPct val="50000"/>
                  </a:spcBef>
                  <a:buFontTx/>
                  <a:buNone/>
                </a:pPr>
                <a:r>
                  <a:rPr lang="zh-CN" altLang="en-US" sz="1800" dirty="0">
                    <a:solidFill>
                      <a:schemeClr val="bg1"/>
                    </a:solidFill>
                    <a:latin typeface="Times New Roman" panose="02020603050405020304" pitchFamily="2" charset="0"/>
                    <a:cs typeface="Times New Roman" panose="02020603050405020304" pitchFamily="2" charset="0"/>
                  </a:rPr>
                  <a:t>手工添加告诉路由器去往</a:t>
                </a:r>
              </a:p>
              <a:p>
                <a:pPr algn="ctr">
                  <a:spcBef>
                    <a:spcPct val="50000"/>
                  </a:spcBef>
                  <a:buFontTx/>
                  <a:buNone/>
                </a:pPr>
                <a:r>
                  <a:rPr lang="en-US" altLang="zh-CN" sz="1800" dirty="0">
                    <a:solidFill>
                      <a:schemeClr val="bg1"/>
                    </a:solidFill>
                    <a:latin typeface="Times New Roman" panose="02020603050405020304" pitchFamily="2" charset="0"/>
                    <a:cs typeface="Times New Roman" panose="02020603050405020304" pitchFamily="2" charset="0"/>
                  </a:rPr>
                  <a:t>192.168.10.0</a:t>
                </a:r>
                <a:r>
                  <a:rPr lang="zh-CN" altLang="en-US" sz="1800" dirty="0">
                    <a:solidFill>
                      <a:schemeClr val="bg1"/>
                    </a:solidFill>
                    <a:latin typeface="Times New Roman" panose="02020603050405020304" pitchFamily="2" charset="0"/>
                    <a:cs typeface="Times New Roman" panose="02020603050405020304" pitchFamily="2" charset="0"/>
                  </a:rPr>
                  <a:t>走</a:t>
                </a:r>
                <a:r>
                  <a:rPr lang="en-US" altLang="zh-CN" sz="1800" dirty="0">
                    <a:solidFill>
                      <a:schemeClr val="bg1"/>
                    </a:solidFill>
                    <a:latin typeface="Times New Roman" panose="02020603050405020304" pitchFamily="2" charset="0"/>
                    <a:cs typeface="Times New Roman" panose="02020603050405020304" pitchFamily="2" charset="0"/>
                  </a:rPr>
                  <a:t>S1/2</a:t>
                </a:r>
                <a:r>
                  <a:rPr lang="zh-CN" altLang="en-US" sz="1800" dirty="0">
                    <a:solidFill>
                      <a:schemeClr val="bg1"/>
                    </a:solidFill>
                    <a:latin typeface="Times New Roman" panose="02020603050405020304" pitchFamily="2" charset="0"/>
                    <a:cs typeface="Times New Roman" panose="02020603050405020304" pitchFamily="2" charset="0"/>
                  </a:rPr>
                  <a:t>接口这条路</a:t>
                </a:r>
              </a:p>
            </p:txBody>
          </p:sp>
        </p:grpSp>
        <p:sp>
          <p:nvSpPr>
            <p:cNvPr id="37" name="文本框 36"/>
            <p:cNvSpPr txBox="1"/>
            <p:nvPr/>
          </p:nvSpPr>
          <p:spPr>
            <a:xfrm>
              <a:off x="5322888" y="4461953"/>
              <a:ext cx="3455385" cy="430887"/>
            </a:xfrm>
            <a:prstGeom prst="rect">
              <a:avLst/>
            </a:prstGeom>
            <a:noFill/>
            <a:ln w="9525">
              <a:noFill/>
              <a:miter/>
            </a:ln>
          </p:spPr>
          <p:txBody>
            <a:bodyPr wrap="square">
              <a:spAutoFit/>
            </a:bodyPr>
            <a:lstStyle>
              <a:lvl1pPr eaLnBrk="0" hangingPunct="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spcBef>
                  <a:spcPct val="50000"/>
                </a:spcBef>
                <a:buClr>
                  <a:srgbClr val="000000"/>
                </a:buClr>
                <a:buFontTx/>
                <a:buNone/>
                <a:defRPr/>
              </a:pPr>
              <a:r>
                <a:rPr lang="en-US" altLang="zh-CN" sz="2200" noProof="1">
                  <a:solidFill>
                    <a:srgbClr val="800000"/>
                  </a:solidFill>
                  <a:latin typeface="Times New Roman" panose="02020603050405020304" pitchFamily="2" charset="0"/>
                  <a:cs typeface="Times New Roman" panose="02020603050405020304" pitchFamily="2" charset="0"/>
                </a:rPr>
                <a:t>Static  192.168.10.0/24  S1/2 </a:t>
              </a:r>
            </a:p>
          </p:txBody>
        </p:sp>
        <p:sp>
          <p:nvSpPr>
            <p:cNvPr id="38" name="直接连接符 37"/>
            <p:cNvSpPr>
              <a:spLocks noChangeShapeType="1"/>
            </p:cNvSpPr>
            <p:nvPr/>
          </p:nvSpPr>
          <p:spPr bwMode="auto">
            <a:xfrm>
              <a:off x="1908175" y="2661728"/>
              <a:ext cx="5256213" cy="0"/>
            </a:xfrm>
            <a:prstGeom prst="line">
              <a:avLst/>
            </a:prstGeom>
            <a:noFill/>
            <a:ln w="57150">
              <a:solidFill>
                <a:srgbClr val="FF0000"/>
              </a:solidFill>
              <a:prstDash val="dash"/>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zh-CN" altLang="en-US">
                <a:latin typeface="Times New Roman" panose="02020603050405020304" pitchFamily="2" charset="0"/>
                <a:ea typeface="宋体" panose="02010600030101010101" pitchFamily="2" charset="-122"/>
                <a:cs typeface="Times New Roman" panose="02020603050405020304" pitchFamily="2" charset="0"/>
              </a:endParaRPr>
            </a:p>
          </p:txBody>
        </p:sp>
      </p:grpSp>
      <p:sp>
        <p:nvSpPr>
          <p:cNvPr id="16386" name="矩形 12289"/>
          <p:cNvSpPr>
            <a:spLocks noChangeArrowheads="1"/>
          </p:cNvSpPr>
          <p:nvPr/>
        </p:nvSpPr>
        <p:spPr bwMode="auto">
          <a:xfrm>
            <a:off x="684213" y="404813"/>
            <a:ext cx="74993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zh-CN" altLang="en-US" sz="4400" b="1">
                <a:latin typeface="Times New Roman" panose="02020603050405020304" pitchFamily="2" charset="0"/>
                <a:cs typeface="Times New Roman" panose="02020603050405020304" pitchFamily="2" charset="0"/>
              </a:rPr>
              <a:t>静态路由</a:t>
            </a:r>
          </a:p>
        </p:txBody>
      </p:sp>
      <p:sp>
        <p:nvSpPr>
          <p:cNvPr id="16387" name="矩形 12290"/>
          <p:cNvSpPr>
            <a:spLocks noChangeArrowheads="1"/>
          </p:cNvSpPr>
          <p:nvPr/>
        </p:nvSpPr>
        <p:spPr bwMode="auto">
          <a:xfrm>
            <a:off x="571500" y="1192091"/>
            <a:ext cx="8496300" cy="154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marL="535305" lvl="1" indent="-532130" eaLnBrk="1" hangingPunct="1">
              <a:lnSpc>
                <a:spcPct val="120000"/>
              </a:lnSpc>
              <a:buFont typeface="Wingdings" panose="05000000000000000000" pitchFamily="2" charset="2"/>
              <a:buChar char="l"/>
            </a:pPr>
            <a:r>
              <a:rPr lang="zh-CN" altLang="en-US" sz="2600" b="1" dirty="0">
                <a:latin typeface="Times New Roman" panose="02020603050405020304" pitchFamily="2" charset="0"/>
                <a:cs typeface="Times New Roman" panose="02020603050405020304" pitchFamily="2" charset="0"/>
              </a:rPr>
              <a:t>配置静态路由，路径为</a:t>
            </a:r>
            <a:r>
              <a:rPr lang="en-US" altLang="zh-CN" sz="2600" b="1" dirty="0">
                <a:latin typeface="Times New Roman" panose="02020603050405020304" pitchFamily="2" charset="0"/>
                <a:cs typeface="Times New Roman" panose="02020603050405020304" pitchFamily="2" charset="0"/>
              </a:rPr>
              <a:t>192.168.10.5-RA-RB-202.99.8.3</a:t>
            </a:r>
            <a:endParaRPr lang="zh-CN" altLang="en-US" sz="2600" b="1" dirty="0">
              <a:latin typeface="Times New Roman" panose="02020603050405020304" pitchFamily="2" charset="0"/>
              <a:cs typeface="Times New Roman" panose="02020603050405020304" pitchFamily="2" charset="0"/>
            </a:endParaRPr>
          </a:p>
        </p:txBody>
      </p:sp>
      <p:sp>
        <p:nvSpPr>
          <p:cNvPr id="3" name="矩形 2"/>
          <p:cNvSpPr/>
          <p:nvPr/>
        </p:nvSpPr>
        <p:spPr>
          <a:xfrm>
            <a:off x="700690" y="4458444"/>
            <a:ext cx="3455385" cy="448251"/>
          </a:xfrm>
          <a:prstGeom prst="rect">
            <a:avLst/>
          </a:prstGeom>
          <a:solidFill>
            <a:srgbClr val="FF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1" name="矩形 40"/>
          <p:cNvSpPr/>
          <p:nvPr/>
        </p:nvSpPr>
        <p:spPr>
          <a:xfrm>
            <a:off x="5305769" y="4496380"/>
            <a:ext cx="3455384" cy="372206"/>
          </a:xfrm>
          <a:prstGeom prst="rect">
            <a:avLst/>
          </a:prstGeom>
          <a:solidFill>
            <a:srgbClr val="FF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39" name="灯片编号占位符 38"/>
          <p:cNvSpPr>
            <a:spLocks noGrp="1"/>
          </p:cNvSpPr>
          <p:nvPr>
            <p:ph type="sldNum" sz="quarter" idx="12"/>
          </p:nvPr>
        </p:nvSpPr>
        <p:spPr/>
        <p:txBody>
          <a:bodyPr/>
          <a:lstStyle/>
          <a:p>
            <a:fld id="{4E00ECAF-8EDC-4D65-999E-788367C3CFD3}" type="slidenum">
              <a:rPr lang="zh-CN" altLang="en-US" smtClean="0"/>
              <a:t>9</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1" grpId="0" animBg="1"/>
    </p:bld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3923</Words>
  <Application>Microsoft Office PowerPoint</Application>
  <PresentationFormat>全屏显示(4:3)</PresentationFormat>
  <Paragraphs>266</Paragraphs>
  <Slides>18</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等线</vt:lpstr>
      <vt:lpstr>宋体</vt:lpstr>
      <vt:lpstr>Arial</vt:lpstr>
      <vt:lpstr>Calibri</vt:lpstr>
      <vt:lpstr>Calibri Light</vt:lpstr>
      <vt:lpstr>Times New Roman</vt:lpstr>
      <vt:lpstr>Wingdings</vt:lpstr>
      <vt:lpstr>Office 主题​​</vt:lpstr>
      <vt:lpstr>PowerPoint 演示文稿</vt:lpstr>
      <vt:lpstr>本章内容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网络编程实验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倩怡 黄</cp:lastModifiedBy>
  <cp:revision>118</cp:revision>
  <cp:lastPrinted>2022-09-22T10:34:00Z</cp:lastPrinted>
  <dcterms:created xsi:type="dcterms:W3CDTF">2022-09-14T06:57:00Z</dcterms:created>
  <dcterms:modified xsi:type="dcterms:W3CDTF">2025-11-03T03:36:54Z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1E4FA0ACBDA646929A58F777F2898C8D_12</vt:lpwstr>
  </property>
  <property fmtid="{D5CDD505-2E9C-101B-9397-08002B2CF9AE}" pid="3" name="KSOProductBuildVer">
    <vt:lpwstr>2052-12.1.0.22529</vt:lpwstr>
  </property>
</Properties>
</file>